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
  </p:sldMasterIdLst>
  <p:notesMasterIdLst>
    <p:notesMasterId r:id="rId19"/>
  </p:notesMasterIdLst>
  <p:sldIdLst>
    <p:sldId id="256" r:id="rId4"/>
    <p:sldId id="414" r:id="rId5"/>
    <p:sldId id="466" r:id="rId6"/>
    <p:sldId id="467" r:id="rId7"/>
    <p:sldId id="468" r:id="rId8"/>
    <p:sldId id="469" r:id="rId9"/>
    <p:sldId id="470" r:id="rId10"/>
    <p:sldId id="471" r:id="rId11"/>
    <p:sldId id="472" r:id="rId12"/>
    <p:sldId id="473" r:id="rId13"/>
    <p:sldId id="474" r:id="rId14"/>
    <p:sldId id="475" r:id="rId15"/>
    <p:sldId id="478" r:id="rId16"/>
    <p:sldId id="476" r:id="rId17"/>
    <p:sldId id="477" r:id="rId18"/>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7942"/>
    <a:srgbClr val="9EA9B9"/>
    <a:srgbClr val="D6DCE5"/>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C7853C-536D-4A76-A0AE-DD22124D55A5}" styleName="테마 스타일 1 - 강조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7AC3CCA-C797-4891-BE02-D94E43425B78}" styleName="보통 스타일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301B821-A1FF-4177-AEE7-76D212191A09}" styleName="보통 스타일 1 - 강조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207"/>
    <p:restoredTop sz="65018" autoAdjust="0"/>
  </p:normalViewPr>
  <p:slideViewPr>
    <p:cSldViewPr snapToGrid="0">
      <p:cViewPr varScale="1">
        <p:scale>
          <a:sx n="92" d="100"/>
          <a:sy n="92" d="100"/>
        </p:scale>
        <p:origin x="13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1.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E085E-CA39-4985-B1BF-BA94D6F55088}" type="datetimeFigureOut">
              <a:rPr lang="ko-KR" altLang="en-US" smtClean="0"/>
              <a:t>2025. 6. 25.</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BF606A-07B5-4BE0-946D-EDA998E142BA}" type="slidenum">
              <a:rPr lang="ko-KR" altLang="en-US" smtClean="0"/>
              <a:t>‹#›</a:t>
            </a:fld>
            <a:endParaRPr lang="ko-KR" altLang="en-US"/>
          </a:p>
        </p:txBody>
      </p:sp>
    </p:spTree>
    <p:extLst>
      <p:ext uri="{BB962C8B-B14F-4D97-AF65-F5344CB8AC3E}">
        <p14:creationId xmlns:p14="http://schemas.microsoft.com/office/powerpoint/2010/main" val="391950804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 altLang="ko-KR" b="1" dirty="0"/>
              <a:t>Good morning. I’m Lee </a:t>
            </a:r>
            <a:r>
              <a:rPr lang="en" altLang="ko-KR" b="1" dirty="0" err="1"/>
              <a:t>Chankeun</a:t>
            </a:r>
            <a:r>
              <a:rPr lang="en" altLang="ko-KR" b="1" dirty="0"/>
              <a:t>.</a:t>
            </a:r>
            <a:br>
              <a:rPr lang="en" altLang="ko-KR" b="1" dirty="0"/>
            </a:br>
            <a:r>
              <a:rPr lang="en" altLang="ko-KR" b="1" dirty="0"/>
              <a:t>Today I present </a:t>
            </a:r>
            <a:r>
              <a:rPr lang="en" altLang="ko-KR" b="1" i="1" dirty="0"/>
              <a:t>‘Enhancing U-Net for PCB Segmentation Using Hyperspectral Imaging in E-Waste Recycling.’</a:t>
            </a:r>
            <a:br>
              <a:rPr lang="en" altLang="ko-KR" dirty="0"/>
            </a:br>
            <a:r>
              <a:rPr lang="en" altLang="ko-KR" dirty="0"/>
              <a:t>This work was completed as my bachelor’s thesis under Prof. </a:t>
            </a:r>
            <a:r>
              <a:rPr lang="en-US" altLang="ko-KR" sz="1200" kern="0" dirty="0">
                <a:effectLst/>
                <a:latin typeface="Times New Roman" panose="02020603050405020304" pitchFamily="18" charset="0"/>
                <a:ea typeface="바탕" panose="02030600000101010101" pitchFamily="18" charset="-127"/>
                <a:cs typeface="Times New Roman" panose="02020603050405020304" pitchFamily="18" charset="0"/>
              </a:rPr>
              <a:t>Young-</a:t>
            </a:r>
            <a:r>
              <a:rPr lang="en-US" altLang="ko-KR" sz="1200" kern="0" dirty="0" err="1">
                <a:effectLst/>
                <a:latin typeface="Times New Roman" panose="02020603050405020304" pitchFamily="18" charset="0"/>
                <a:ea typeface="바탕" panose="02030600000101010101" pitchFamily="18" charset="-127"/>
                <a:cs typeface="Times New Roman" panose="02020603050405020304" pitchFamily="18" charset="0"/>
              </a:rPr>
              <a:t>keun</a:t>
            </a:r>
            <a:r>
              <a:rPr lang="en-US" altLang="ko-KR" sz="1200" kern="0" dirty="0">
                <a:effectLst/>
                <a:latin typeface="Times New Roman" panose="02020603050405020304" pitchFamily="18" charset="0"/>
                <a:ea typeface="바탕" panose="02030600000101010101" pitchFamily="18" charset="-127"/>
                <a:cs typeface="Times New Roman" panose="02020603050405020304" pitchFamily="18" charset="0"/>
              </a:rPr>
              <a:t> Kim</a:t>
            </a:r>
            <a:r>
              <a:rPr lang="ko-KR" altLang="ko-KR" sz="900" dirty="0">
                <a:effectLst/>
                <a:latin typeface="Times New Roman" panose="02020603050405020304" pitchFamily="18" charset="0"/>
                <a:cs typeface="Times New Roman" panose="02020603050405020304" pitchFamily="18" charset="0"/>
              </a:rPr>
              <a:t> </a:t>
            </a:r>
            <a:endParaRPr kumimoji="1" lang="en" altLang="ko-KR" dirty="0"/>
          </a:p>
        </p:txBody>
      </p:sp>
      <p:sp>
        <p:nvSpPr>
          <p:cNvPr id="4" name="슬라이드 번호 개체 틀 3"/>
          <p:cNvSpPr>
            <a:spLocks noGrp="1"/>
          </p:cNvSpPr>
          <p:nvPr>
            <p:ph type="sldNum" sz="quarter" idx="5"/>
          </p:nvPr>
        </p:nvSpPr>
        <p:spPr/>
        <p:txBody>
          <a:bodyPr/>
          <a:lstStyle/>
          <a:p>
            <a:fld id="{ABBF606A-07B5-4BE0-946D-EDA998E142BA}" type="slidenum">
              <a:rPr lang="ko-KR" altLang="en-US" smtClean="0"/>
              <a:t>1</a:t>
            </a:fld>
            <a:endParaRPr lang="ko-KR" altLang="en-US"/>
          </a:p>
        </p:txBody>
      </p:sp>
    </p:spTree>
    <p:extLst>
      <p:ext uri="{BB962C8B-B14F-4D97-AF65-F5344CB8AC3E}">
        <p14:creationId xmlns:p14="http://schemas.microsoft.com/office/powerpoint/2010/main" val="39756659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3C3A1-7A41-2DC6-0D76-58E98C77D5F9}"/>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A96BF03D-8C2D-C156-4858-DB9D23124377}"/>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89722065-AA73-BED8-D44F-174D5779CBEB}"/>
              </a:ext>
            </a:extLst>
          </p:cNvPr>
          <p:cNvSpPr>
            <a:spLocks noGrp="1"/>
          </p:cNvSpPr>
          <p:nvPr>
            <p:ph type="body" idx="1"/>
          </p:nvPr>
        </p:nvSpPr>
        <p:spPr/>
        <p:txBody>
          <a:bodyPr/>
          <a:lstStyle/>
          <a:p>
            <a:r>
              <a:rPr lang="en-US" altLang="ko-KR" sz="1200" b="1" kern="1200" dirty="0">
                <a:solidFill>
                  <a:schemeClr val="tx1"/>
                </a:solidFill>
                <a:effectLst/>
                <a:latin typeface="+mn-lt"/>
                <a:ea typeface="+mn-ea"/>
                <a:cs typeface="+mn-cs"/>
              </a:rPr>
              <a:t>Accuracy trend.</a:t>
            </a:r>
            <a:r>
              <a:rPr lang="en-US" altLang="ko-KR" sz="1200" kern="1200" dirty="0">
                <a:solidFill>
                  <a:schemeClr val="tx1"/>
                </a:solidFill>
                <a:effectLst/>
                <a:latin typeface="+mn-lt"/>
                <a:ea typeface="+mn-ea"/>
                <a:cs typeface="+mn-cs"/>
              </a:rPr>
              <a:t> Across backbones, </a:t>
            </a:r>
            <a:r>
              <a:rPr lang="en-US" altLang="ko-KR" sz="1200" b="1" kern="1200">
                <a:solidFill>
                  <a:schemeClr val="tx1"/>
                </a:solidFill>
                <a:effectLst/>
                <a:latin typeface="+mn-lt"/>
                <a:ea typeface="+mn-ea"/>
                <a:cs typeface="+mn-cs"/>
              </a:rPr>
              <a:t>Proposed recovers</a:t>
            </a:r>
          </a:p>
          <a:p>
            <a:r>
              <a:rPr lang="en-US" altLang="ko-KR" sz="1200" b="1" kern="1200">
                <a:solidFill>
                  <a:schemeClr val="tx1"/>
                </a:solidFill>
                <a:effectLst/>
                <a:latin typeface="+mn-lt"/>
                <a:ea typeface="+mn-ea"/>
                <a:cs typeface="+mn-cs"/>
              </a:rPr>
              <a:t>B ≥ 82 % of Baseline #1’s mIoU while more than 1.5 times Baseline #2’s score.</a:t>
            </a:r>
            <a:r>
              <a:rPr lang="en-US" altLang="ko-KR" sz="1200" kern="1200">
                <a:solidFill>
                  <a:schemeClr val="tx1"/>
                </a:solidFill>
                <a:effectLst/>
                <a:latin typeface="+mn-lt"/>
                <a:ea typeface="+mn-ea"/>
                <a:cs typeface="+mn-cs"/>
              </a:rPr>
              <a:t> </a:t>
            </a:r>
            <a:r>
              <a:rPr lang="en-US" altLang="ko-KR" sz="1200" b="1" kern="1200">
                <a:solidFill>
                  <a:schemeClr val="tx1"/>
                </a:solidFill>
                <a:effectLst/>
                <a:latin typeface="+mn-lt"/>
                <a:ea typeface="+mn-ea"/>
                <a:cs typeface="+mn-cs"/>
              </a:rPr>
              <a:t>Efficiency trend.</a:t>
            </a:r>
            <a:r>
              <a:rPr lang="en-US" altLang="ko-KR" sz="1200" kern="1200">
                <a:solidFill>
                  <a:schemeClr val="tx1"/>
                </a:solidFill>
                <a:effectLst/>
                <a:latin typeface="+mn-lt"/>
                <a:ea typeface="+mn-ea"/>
                <a:cs typeface="+mn-cs"/>
              </a:rPr>
              <a:t> GFLOPs drop </a:t>
            </a:r>
            <a:r>
              <a:rPr lang="en-US" altLang="ko-KR" sz="1200" b="1" kern="1200">
                <a:solidFill>
                  <a:schemeClr val="tx1"/>
                </a:solidFill>
                <a:effectLst/>
                <a:latin typeface="+mn-lt"/>
                <a:ea typeface="+mn-ea"/>
                <a:cs typeface="+mn-cs"/>
              </a:rPr>
              <a:t>≈ 10 %</a:t>
            </a:r>
            <a:r>
              <a:rPr lang="en-US" altLang="ko-KR" sz="1200" kern="1200">
                <a:solidFill>
                  <a:schemeClr val="tx1"/>
                </a:solidFill>
                <a:effectLst/>
                <a:latin typeface="+mn-lt"/>
                <a:ea typeface="+mn-ea"/>
                <a:cs typeface="+mn-cs"/>
              </a:rPr>
              <a:t> versus the Baseline #1 models.</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7EDCED7F-4DBD-18FC-8D3F-B65DA481BBB6}"/>
              </a:ext>
            </a:extLst>
          </p:cNvPr>
          <p:cNvSpPr>
            <a:spLocks noGrp="1"/>
          </p:cNvSpPr>
          <p:nvPr>
            <p:ph type="sldNum" sz="quarter" idx="5"/>
          </p:nvPr>
        </p:nvSpPr>
        <p:spPr/>
        <p:txBody>
          <a:bodyPr/>
          <a:lstStyle/>
          <a:p>
            <a:fld id="{ABBF606A-07B5-4BE0-946D-EDA998E142BA}" type="slidenum">
              <a:rPr lang="ko-KR" altLang="en-US" smtClean="0"/>
              <a:t>10</a:t>
            </a:fld>
            <a:endParaRPr lang="ko-KR" altLang="en-US"/>
          </a:p>
        </p:txBody>
      </p:sp>
    </p:spTree>
    <p:extLst>
      <p:ext uri="{BB962C8B-B14F-4D97-AF65-F5344CB8AC3E}">
        <p14:creationId xmlns:p14="http://schemas.microsoft.com/office/powerpoint/2010/main" val="9699052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0DDB1-4C86-6A4E-636A-FBC4FE3FDFAB}"/>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6B2FF91A-CC06-6579-E6C9-6082667A3CB0}"/>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0808F0F9-2058-4C53-1CD6-03F9FF0B982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R" sz="1200" b="1" dirty="0">
                <a:effectLst/>
                <a:latin typeface="Times New Roman" panose="02020603050405020304" pitchFamily="18" charset="0"/>
                <a:ea typeface="+mn-ea"/>
              </a:rPr>
              <a:t>&lt; Visualized Segmentation Result(Attention U-Net) &gt;</a:t>
            </a:r>
            <a:endParaRPr lang="ko-KR" altLang="en-US" sz="1200" dirty="0"/>
          </a:p>
          <a:p>
            <a:pPr latinLnBrk="0"/>
            <a:endParaRPr lang="en-US" altLang="ko-KR" sz="1200" kern="1200" dirty="0">
              <a:solidFill>
                <a:schemeClr val="tx1"/>
              </a:solidFill>
              <a:effectLst/>
              <a:latin typeface="+mn-lt"/>
              <a:ea typeface="+mn-ea"/>
              <a:cs typeface="+mn-cs"/>
            </a:endParaRPr>
          </a:p>
          <a:p>
            <a:pPr latinLnBrk="0"/>
            <a:r>
              <a:rPr lang="en-US" altLang="ko-KR" sz="1200" kern="1200" dirty="0">
                <a:solidFill>
                  <a:schemeClr val="tx1"/>
                </a:solidFill>
                <a:effectLst/>
                <a:latin typeface="+mn-lt"/>
                <a:ea typeface="+mn-ea"/>
                <a:cs typeface="+mn-cs"/>
              </a:rPr>
              <a:t>Qualitatively, </a:t>
            </a:r>
            <a:r>
              <a:rPr lang="en-US" altLang="ko-KR" sz="1200" b="1" kern="1200" dirty="0">
                <a:solidFill>
                  <a:schemeClr val="tx1"/>
                </a:solidFill>
                <a:effectLst/>
                <a:latin typeface="+mn-lt"/>
                <a:ea typeface="+mn-ea"/>
                <a:cs typeface="+mn-cs"/>
              </a:rPr>
              <a:t>Proposed</a:t>
            </a:r>
            <a:r>
              <a:rPr lang="en-US" altLang="ko-KR" sz="1200" kern="1200" dirty="0">
                <a:solidFill>
                  <a:schemeClr val="tx1"/>
                </a:solidFill>
                <a:effectLst/>
                <a:latin typeface="+mn-lt"/>
                <a:ea typeface="+mn-ea"/>
                <a:cs typeface="+mn-cs"/>
              </a:rPr>
              <a:t> combines the </a:t>
            </a:r>
            <a:r>
              <a:rPr lang="en-US" altLang="ko-KR" sz="1200" b="1" kern="1200" dirty="0">
                <a:solidFill>
                  <a:schemeClr val="tx1"/>
                </a:solidFill>
                <a:effectLst/>
                <a:latin typeface="+mn-lt"/>
                <a:ea typeface="+mn-ea"/>
                <a:cs typeface="+mn-cs"/>
              </a:rPr>
              <a:t>spatial coherence of full-frame training</a:t>
            </a:r>
            <a:r>
              <a:rPr lang="en-US" altLang="ko-KR" sz="1200" kern="1200" dirty="0">
                <a:solidFill>
                  <a:schemeClr val="tx1"/>
                </a:solidFill>
                <a:effectLst/>
                <a:latin typeface="+mn-lt"/>
                <a:ea typeface="+mn-ea"/>
                <a:cs typeface="+mn-cs"/>
              </a:rPr>
              <a:t> with </a:t>
            </a:r>
            <a:r>
              <a:rPr lang="en-US" altLang="ko-KR" sz="1200" b="1" kern="1200" dirty="0">
                <a:solidFill>
                  <a:schemeClr val="tx1"/>
                </a:solidFill>
                <a:effectLst/>
                <a:latin typeface="+mn-lt"/>
                <a:ea typeface="+mn-ea"/>
                <a:cs typeface="+mn-cs"/>
              </a:rPr>
              <a:t>spectral selectivity</a:t>
            </a:r>
            <a:r>
              <a:rPr lang="en-US" altLang="ko-KR" sz="1200" kern="1200" dirty="0">
                <a:solidFill>
                  <a:schemeClr val="tx1"/>
                </a:solidFill>
                <a:effectLst/>
                <a:latin typeface="+mn-lt"/>
                <a:ea typeface="+mn-ea"/>
                <a:cs typeface="+mn-cs"/>
              </a:rPr>
              <a:t> superior to linear PCA, leading to cleaner masks and especially better delineation of small connectors.</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AAB0BF77-468E-59AD-DBF3-5E795E3CDB44}"/>
              </a:ext>
            </a:extLst>
          </p:cNvPr>
          <p:cNvSpPr>
            <a:spLocks noGrp="1"/>
          </p:cNvSpPr>
          <p:nvPr>
            <p:ph type="sldNum" sz="quarter" idx="5"/>
          </p:nvPr>
        </p:nvSpPr>
        <p:spPr/>
        <p:txBody>
          <a:bodyPr/>
          <a:lstStyle/>
          <a:p>
            <a:fld id="{ABBF606A-07B5-4BE0-946D-EDA998E142BA}" type="slidenum">
              <a:rPr lang="ko-KR" altLang="en-US" smtClean="0"/>
              <a:t>11</a:t>
            </a:fld>
            <a:endParaRPr lang="ko-KR" altLang="en-US"/>
          </a:p>
        </p:txBody>
      </p:sp>
    </p:spTree>
    <p:extLst>
      <p:ext uri="{BB962C8B-B14F-4D97-AF65-F5344CB8AC3E}">
        <p14:creationId xmlns:p14="http://schemas.microsoft.com/office/powerpoint/2010/main" val="40330762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049AF-ED8C-B909-F3EC-847EC56B0987}"/>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333477C2-4C2B-B626-2F27-DE1EE9C37278}"/>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슬라이드 노트 개체 틀 2">
                <a:extLst>
                  <a:ext uri="{FF2B5EF4-FFF2-40B4-BE49-F238E27FC236}">
                    <a16:creationId xmlns:a16="http://schemas.microsoft.com/office/drawing/2014/main" id="{C0366A3A-8E9E-4EBB-4532-505341B73138}"/>
                  </a:ext>
                </a:extLst>
              </p:cNvPr>
              <p:cNvSpPr>
                <a:spLocks noGrp="1"/>
              </p:cNvSpPr>
              <p:nvPr>
                <p:ph type="body" idx="1"/>
              </p:nvPr>
            </p:nvSpPr>
            <p:spPr/>
            <p:txBody>
              <a:bodyPr/>
              <a:lstStyle/>
              <a:p>
                <a:pPr latinLnBrk="0"/>
                <a:r>
                  <a:rPr lang="en-US" altLang="ko-KR" sz="1200" kern="1200" dirty="0">
                    <a:solidFill>
                      <a:schemeClr val="tx1"/>
                    </a:solidFill>
                    <a:effectLst/>
                    <a:latin typeface="+mn-lt"/>
                    <a:ea typeface="+mn-ea"/>
                    <a:cs typeface="+mn-cs"/>
                  </a:rPr>
                  <a:t>The proposed variant is, as expected, slightly more costly than PCA-3 (Baseline #2) because it learns two extra 1 × 1 convolution layers; however, the </a:t>
                </a:r>
                <a14:m>
                  <m:oMath xmlns:m="http://schemas.openxmlformats.org/officeDocument/2006/math">
                    <m:r>
                      <m:rPr>
                        <m:sty m:val="p"/>
                      </m:rPr>
                      <a:rPr lang="en-US" altLang="ko-KR" sz="1200" kern="1200">
                        <a:solidFill>
                          <a:schemeClr val="tx1"/>
                        </a:solidFill>
                        <a:effectLst/>
                        <a:latin typeface="Cambria Math" panose="02040503050406030204" pitchFamily="18" charset="0"/>
                        <a:ea typeface="+mn-ea"/>
                        <a:cs typeface="+mn-cs"/>
                      </a:rPr>
                      <m:t>Δ</m:t>
                    </m:r>
                  </m:oMath>
                </a14:m>
                <a:r>
                  <a:rPr lang="en-US" altLang="ko-KR" sz="1200" kern="1200" dirty="0">
                    <a:solidFill>
                      <a:schemeClr val="tx1"/>
                    </a:solidFill>
                    <a:effectLst/>
                    <a:latin typeface="+mn-lt"/>
                    <a:ea typeface="+mn-ea"/>
                    <a:cs typeface="+mn-cs"/>
                  </a:rPr>
                  <a:t>GFLOPs never exceeds 3% (e.g. 428.6 vs 417.5 G for Attention U-Net). Hence SCRB sits in a desirable spot between the heavy 214-band pipeline and the lightweight yet information-starved PCA alternative</a:t>
                </a:r>
                <a:endParaRPr lang="ko-KR" altLang="ko-KR" sz="1200" kern="1200" dirty="0">
                  <a:solidFill>
                    <a:schemeClr val="tx1"/>
                  </a:solidFill>
                  <a:effectLst/>
                  <a:latin typeface="+mn-lt"/>
                  <a:ea typeface="+mn-ea"/>
                  <a:cs typeface="+mn-cs"/>
                </a:endParaRPr>
              </a:p>
            </p:txBody>
          </p:sp>
        </mc:Choice>
        <mc:Fallback xmlns="">
          <p:sp>
            <p:nvSpPr>
              <p:cNvPr id="3" name="슬라이드 노트 개체 틀 2">
                <a:extLst>
                  <a:ext uri="{FF2B5EF4-FFF2-40B4-BE49-F238E27FC236}">
                    <a16:creationId xmlns:a16="http://schemas.microsoft.com/office/drawing/2014/main" id="{C0366A3A-8E9E-4EBB-4532-505341B73138}"/>
                  </a:ext>
                </a:extLst>
              </p:cNvPr>
              <p:cNvSpPr>
                <a:spLocks noGrp="1"/>
              </p:cNvSpPr>
              <p:nvPr>
                <p:ph type="body" idx="1"/>
              </p:nvPr>
            </p:nvSpPr>
            <p:spPr/>
            <p:txBody>
              <a:bodyPr/>
              <a:lstStyle/>
              <a:p>
                <a:pPr latinLnBrk="0"/>
                <a:r>
                  <a:rPr lang="en-US" altLang="ko-KR" sz="1200" kern="1200" dirty="0">
                    <a:solidFill>
                      <a:schemeClr val="tx1"/>
                    </a:solidFill>
                    <a:effectLst/>
                    <a:latin typeface="+mn-lt"/>
                    <a:ea typeface="+mn-ea"/>
                    <a:cs typeface="+mn-cs"/>
                  </a:rPr>
                  <a:t>The proposed variant is, as expected, slightly more costly than PCA-3 (Baseline #2) because it learns two extra 1 × 1 convolution layers; however, the </a:t>
                </a:r>
                <a:r>
                  <a:rPr lang="en-US" altLang="ko-KR" sz="1200" i="0" kern="1200">
                    <a:solidFill>
                      <a:schemeClr val="tx1"/>
                    </a:solidFill>
                    <a:effectLst/>
                    <a:latin typeface="+mn-lt"/>
                    <a:ea typeface="+mn-ea"/>
                    <a:cs typeface="+mn-cs"/>
                  </a:rPr>
                  <a:t>Δ</a:t>
                </a:r>
                <a:r>
                  <a:rPr lang="en-US" altLang="ko-KR" sz="1200" kern="1200" dirty="0">
                    <a:solidFill>
                      <a:schemeClr val="tx1"/>
                    </a:solidFill>
                    <a:effectLst/>
                    <a:latin typeface="+mn-lt"/>
                    <a:ea typeface="+mn-ea"/>
                    <a:cs typeface="+mn-cs"/>
                  </a:rPr>
                  <a:t>GFLOPs never exceeds 3% (e.g. 428.6 vs 417.5 G for Attention U-Net). Hence SCRB sits in a desirable spot between the heavy 214-band pipeline and the lightweight yet information-starved PCA alternative</a:t>
                </a:r>
                <a:endParaRPr lang="ko-KR" altLang="ko-KR" sz="1200" kern="1200" dirty="0">
                  <a:solidFill>
                    <a:schemeClr val="tx1"/>
                  </a:solidFill>
                  <a:effectLst/>
                  <a:latin typeface="+mn-lt"/>
                  <a:ea typeface="+mn-ea"/>
                  <a:cs typeface="+mn-cs"/>
                </a:endParaRPr>
              </a:p>
            </p:txBody>
          </p:sp>
        </mc:Fallback>
      </mc:AlternateContent>
      <p:sp>
        <p:nvSpPr>
          <p:cNvPr id="4" name="슬라이드 번호 개체 틀 3">
            <a:extLst>
              <a:ext uri="{FF2B5EF4-FFF2-40B4-BE49-F238E27FC236}">
                <a16:creationId xmlns:a16="http://schemas.microsoft.com/office/drawing/2014/main" id="{7D220F0F-B57C-3EA3-1179-2CA7B6F35012}"/>
              </a:ext>
            </a:extLst>
          </p:cNvPr>
          <p:cNvSpPr>
            <a:spLocks noGrp="1"/>
          </p:cNvSpPr>
          <p:nvPr>
            <p:ph type="sldNum" sz="quarter" idx="5"/>
          </p:nvPr>
        </p:nvSpPr>
        <p:spPr/>
        <p:txBody>
          <a:bodyPr/>
          <a:lstStyle/>
          <a:p>
            <a:fld id="{ABBF606A-07B5-4BE0-946D-EDA998E142BA}" type="slidenum">
              <a:rPr lang="ko-KR" altLang="en-US" smtClean="0"/>
              <a:t>12</a:t>
            </a:fld>
            <a:endParaRPr lang="ko-KR" altLang="en-US"/>
          </a:p>
        </p:txBody>
      </p:sp>
    </p:spTree>
    <p:extLst>
      <p:ext uri="{BB962C8B-B14F-4D97-AF65-F5344CB8AC3E}">
        <p14:creationId xmlns:p14="http://schemas.microsoft.com/office/powerpoint/2010/main" val="4133381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9D9B5-A958-F01C-6657-D5643369C60D}"/>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7B29C095-5F00-5AFE-4E8E-E3B388123C45}"/>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9B15A787-3E41-ABDC-E6A1-FC301796E416}"/>
              </a:ext>
            </a:extLst>
          </p:cNvPr>
          <p:cNvSpPr>
            <a:spLocks noGrp="1"/>
          </p:cNvSpPr>
          <p:nvPr>
            <p:ph type="body" idx="1"/>
          </p:nvPr>
        </p:nvSpPr>
        <p:spPr/>
        <p:txBody>
          <a:bodyPr/>
          <a:lstStyle/>
          <a:p>
            <a:r>
              <a:rPr lang="en-US" altLang="ko-KR" sz="1200" kern="1200" dirty="0">
                <a:solidFill>
                  <a:schemeClr val="tx1"/>
                </a:solidFill>
                <a:effectLst/>
                <a:latin typeface="+mn-lt"/>
                <a:ea typeface="+mn-ea"/>
                <a:cs typeface="+mn-cs"/>
              </a:rPr>
              <a:t>Table 6 confirms that adaptive channel reduction </a:t>
            </a:r>
            <a:r>
              <a:rPr lang="en-US" altLang="ko-KR" sz="1200" b="1" kern="1200" dirty="0">
                <a:solidFill>
                  <a:schemeClr val="tx1"/>
                </a:solidFill>
                <a:effectLst/>
                <a:latin typeface="+mn-lt"/>
                <a:ea typeface="+mn-ea"/>
                <a:cs typeface="+mn-cs"/>
              </a:rPr>
              <a:t>recovers— and in two cases surpasses—full-spectrum accuracy</a:t>
            </a:r>
            <a:r>
              <a:rPr lang="en-US" altLang="ko-KR" sz="1200" kern="1200" dirty="0">
                <a:solidFill>
                  <a:schemeClr val="tx1"/>
                </a:solidFill>
                <a:effectLst/>
                <a:latin typeface="+mn-lt"/>
                <a:ea typeface="+mn-ea"/>
                <a:cs typeface="+mn-cs"/>
              </a:rPr>
              <a:t> while obliterating the severe degradation seen with PCA-3:</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BA214F0D-4C31-8DEA-B4EA-EAD9028F7E00}"/>
              </a:ext>
            </a:extLst>
          </p:cNvPr>
          <p:cNvSpPr>
            <a:spLocks noGrp="1"/>
          </p:cNvSpPr>
          <p:nvPr>
            <p:ph type="sldNum" sz="quarter" idx="5"/>
          </p:nvPr>
        </p:nvSpPr>
        <p:spPr/>
        <p:txBody>
          <a:bodyPr/>
          <a:lstStyle/>
          <a:p>
            <a:fld id="{ABBF606A-07B5-4BE0-946D-EDA998E142BA}" type="slidenum">
              <a:rPr lang="ko-KR" altLang="en-US" smtClean="0"/>
              <a:t>13</a:t>
            </a:fld>
            <a:endParaRPr lang="ko-KR" altLang="en-US"/>
          </a:p>
        </p:txBody>
      </p:sp>
    </p:spTree>
    <p:extLst>
      <p:ext uri="{BB962C8B-B14F-4D97-AF65-F5344CB8AC3E}">
        <p14:creationId xmlns:p14="http://schemas.microsoft.com/office/powerpoint/2010/main" val="6433573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2F9473-ADCE-00EC-34C1-F30BEF8ED730}"/>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63A49EED-0B8E-72F8-C415-31AE2976E9F9}"/>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53D12A4C-D0FA-62FA-6FA1-5825AC72C16F}"/>
              </a:ext>
            </a:extLst>
          </p:cNvPr>
          <p:cNvSpPr>
            <a:spLocks noGrp="1"/>
          </p:cNvSpPr>
          <p:nvPr>
            <p:ph type="body" idx="1"/>
          </p:nvPr>
        </p:nvSpPr>
        <p:spPr/>
        <p:txBody>
          <a:bodyPr/>
          <a:lstStyle/>
          <a:p>
            <a:r>
              <a:rPr lang="en-US" altLang="ko-KR" sz="1200" b="1" kern="1200" dirty="0">
                <a:solidFill>
                  <a:schemeClr val="tx1"/>
                </a:solidFill>
                <a:effectLst/>
                <a:latin typeface="+mn-lt"/>
                <a:ea typeface="+mn-ea"/>
                <a:cs typeface="+mn-cs"/>
              </a:rPr>
              <a:t>Residual connections benefit most from SCRB.</a:t>
            </a:r>
            <a:r>
              <a:rPr lang="en-US" altLang="ko-KR" sz="1200" kern="1200" dirty="0">
                <a:solidFill>
                  <a:schemeClr val="tx1"/>
                </a:solidFill>
                <a:effectLst/>
                <a:latin typeface="+mn-lt"/>
                <a:ea typeface="+mn-ea"/>
                <a:cs typeface="+mn-cs"/>
              </a:rPr>
              <a:t> The </a:t>
            </a:r>
            <a:r>
              <a:rPr lang="en-US" altLang="ko-KR" sz="1200" kern="1200" dirty="0" err="1">
                <a:solidFill>
                  <a:schemeClr val="tx1"/>
                </a:solidFill>
                <a:effectLst/>
                <a:latin typeface="+mn-lt"/>
                <a:ea typeface="+mn-ea"/>
                <a:cs typeface="+mn-cs"/>
              </a:rPr>
              <a:t>ResU</a:t>
            </a:r>
            <a:r>
              <a:rPr lang="en-US" altLang="ko-KR" sz="1200" kern="1200" dirty="0">
                <a:solidFill>
                  <a:schemeClr val="tx1"/>
                </a:solidFill>
                <a:effectLst/>
                <a:latin typeface="+mn-lt"/>
                <a:ea typeface="+mn-ea"/>
                <a:cs typeface="+mn-cs"/>
              </a:rPr>
              <a:t>-Net encoder has deeper paths; by discarding noisy bands up-front, SCRB apparently reduces overfitting and lets residual blocks focus on spatial context, yielding the highest overall scores.</a:t>
            </a:r>
            <a:endParaRPr lang="ko-KR" altLang="ko-KR" sz="1200" kern="1200" dirty="0">
              <a:solidFill>
                <a:schemeClr val="tx1"/>
              </a:solidFill>
              <a:effectLst/>
              <a:latin typeface="+mn-lt"/>
              <a:ea typeface="+mn-ea"/>
              <a:cs typeface="+mn-cs"/>
            </a:endParaRPr>
          </a:p>
          <a:p>
            <a:r>
              <a:rPr lang="en-US" altLang="ko-KR" sz="1200" b="1" kern="1200" dirty="0">
                <a:solidFill>
                  <a:schemeClr val="tx1"/>
                </a:solidFill>
                <a:effectLst/>
                <a:latin typeface="+mn-lt"/>
                <a:ea typeface="+mn-ea"/>
                <a:cs typeface="+mn-cs"/>
              </a:rPr>
              <a:t>Attention gating adds value only when spectral cues remain intact.</a:t>
            </a:r>
            <a:r>
              <a:rPr lang="en-US" altLang="ko-KR" sz="1200" kern="1200" dirty="0">
                <a:solidFill>
                  <a:schemeClr val="tx1"/>
                </a:solidFill>
                <a:effectLst/>
                <a:latin typeface="+mn-lt"/>
                <a:ea typeface="+mn-ea"/>
                <a:cs typeface="+mn-cs"/>
              </a:rPr>
              <a:t> With PCA the gate receives heavily mixed features and struggles, whereas with SCRB it regains much of its intended selectivity.</a:t>
            </a:r>
            <a:endParaRPr lang="ko-KR" altLang="ko-KR" sz="1200" kern="1200" dirty="0">
              <a:solidFill>
                <a:schemeClr val="tx1"/>
              </a:solidFill>
              <a:effectLst/>
              <a:latin typeface="+mn-lt"/>
              <a:ea typeface="+mn-ea"/>
              <a:cs typeface="+mn-cs"/>
            </a:endParaRPr>
          </a:p>
          <a:p>
            <a:r>
              <a:rPr lang="en-US" altLang="ko-KR" sz="1200" b="1" kern="1200" dirty="0">
                <a:solidFill>
                  <a:schemeClr val="tx1"/>
                </a:solidFill>
                <a:effectLst/>
                <a:latin typeface="+mn-lt"/>
                <a:ea typeface="+mn-ea"/>
                <a:cs typeface="+mn-cs"/>
              </a:rPr>
              <a:t>Parameter counts are stable.</a:t>
            </a:r>
            <a:r>
              <a:rPr lang="en-US" altLang="ko-KR" sz="1200" kern="1200" dirty="0">
                <a:solidFill>
                  <a:schemeClr val="tx1"/>
                </a:solidFill>
                <a:effectLst/>
                <a:latin typeface="+mn-lt"/>
                <a:ea typeface="+mn-ea"/>
                <a:cs typeface="+mn-cs"/>
              </a:rPr>
              <a:t> Because SCRB affects only the first two 1 × 1 layers, total weights fluctuate by &lt; 1 %, ensuring that memory savings originate chiefly from narrower feature maps—not model size.</a:t>
            </a:r>
          </a:p>
          <a:p>
            <a:endParaRPr lang="en-US" altLang="ko-KR" sz="1200" kern="1200" dirty="0">
              <a:solidFill>
                <a:schemeClr val="tx1"/>
              </a:solidFill>
              <a:effectLst/>
              <a:latin typeface="+mn-lt"/>
              <a:ea typeface="+mn-ea"/>
              <a:cs typeface="+mn-cs"/>
            </a:endParaRPr>
          </a:p>
          <a:p>
            <a:endParaRPr lang="en-US" altLang="ko-KR" sz="1200" kern="1200" dirty="0">
              <a:solidFill>
                <a:schemeClr val="tx1"/>
              </a:solidFill>
              <a:effectLst/>
              <a:latin typeface="+mn-lt"/>
              <a:ea typeface="+mn-ea"/>
              <a:cs typeface="+mn-cs"/>
            </a:endParaRPr>
          </a:p>
          <a:p>
            <a:r>
              <a:rPr lang="en-US" altLang="ko-KR" sz="1200" b="1" kern="1200" dirty="0">
                <a:solidFill>
                  <a:schemeClr val="tx1"/>
                </a:solidFill>
                <a:effectLst/>
                <a:latin typeface="+mn-lt"/>
                <a:ea typeface="+mn-ea"/>
                <a:cs typeface="+mn-cs"/>
              </a:rPr>
              <a:t>IC class still lags.</a:t>
            </a:r>
            <a:r>
              <a:rPr lang="en-US" altLang="ko-KR" sz="1200" kern="1200" dirty="0">
                <a:solidFill>
                  <a:schemeClr val="tx1"/>
                </a:solidFill>
                <a:effectLst/>
                <a:latin typeface="+mn-lt"/>
                <a:ea typeface="+mn-ea"/>
                <a:cs typeface="+mn-cs"/>
              </a:rPr>
              <a:t> Although SCRB restores or improves mean metrics, it remains ≈ 5 % absolute behind Baseline #1 on IC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(see per-class table in § 3.1). Future work will investigate spectral-attention modules that dynamically re-weight learned channels per pixel.</a:t>
            </a:r>
            <a:endParaRPr lang="ko-KR" altLang="ko-KR" sz="1200" kern="1200" dirty="0">
              <a:solidFill>
                <a:schemeClr val="tx1"/>
              </a:solidFill>
              <a:effectLst/>
              <a:latin typeface="+mn-lt"/>
              <a:ea typeface="+mn-ea"/>
              <a:cs typeface="+mn-cs"/>
            </a:endParaRPr>
          </a:p>
          <a:p>
            <a:r>
              <a:rPr lang="en-US" altLang="ko-KR" sz="1200" b="1" kern="1200" dirty="0">
                <a:solidFill>
                  <a:schemeClr val="tx1"/>
                </a:solidFill>
                <a:effectLst/>
                <a:latin typeface="+mn-lt"/>
                <a:ea typeface="+mn-ea"/>
                <a:cs typeface="+mn-cs"/>
              </a:rPr>
              <a:t>Dataset scale.</a:t>
            </a:r>
            <a:r>
              <a:rPr lang="en-US" altLang="ko-KR" sz="1200" kern="1200" dirty="0">
                <a:solidFill>
                  <a:schemeClr val="tx1"/>
                </a:solidFill>
                <a:effectLst/>
                <a:latin typeface="+mn-lt"/>
                <a:ea typeface="+mn-ea"/>
                <a:cs typeface="+mn-cs"/>
              </a:rPr>
              <a:t> The Train set comprises 126 full images—considerably larger than the 128 × 128 patch count used in Baseline #1 but still modest for deep residual models. Semi-supervised pre-training on unlabeled HSI could further stabilize performance</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2AACB89E-DD28-21E8-CE23-C5B19B98AC6A}"/>
              </a:ext>
            </a:extLst>
          </p:cNvPr>
          <p:cNvSpPr>
            <a:spLocks noGrp="1"/>
          </p:cNvSpPr>
          <p:nvPr>
            <p:ph type="sldNum" sz="quarter" idx="5"/>
          </p:nvPr>
        </p:nvSpPr>
        <p:spPr/>
        <p:txBody>
          <a:bodyPr/>
          <a:lstStyle/>
          <a:p>
            <a:fld id="{ABBF606A-07B5-4BE0-946D-EDA998E142BA}" type="slidenum">
              <a:rPr lang="ko-KR" altLang="en-US" smtClean="0"/>
              <a:t>14</a:t>
            </a:fld>
            <a:endParaRPr lang="ko-KR" altLang="en-US"/>
          </a:p>
        </p:txBody>
      </p:sp>
    </p:spTree>
    <p:extLst>
      <p:ext uri="{BB962C8B-B14F-4D97-AF65-F5344CB8AC3E}">
        <p14:creationId xmlns:p14="http://schemas.microsoft.com/office/powerpoint/2010/main" val="22952602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95973C-3F55-C041-224F-0EAECD9CFFBA}"/>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FC7401D1-8C7E-2EE6-5B26-75348FCD3DD3}"/>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60AC08F2-425C-9977-925F-3FC32431F061}"/>
              </a:ext>
            </a:extLst>
          </p:cNvPr>
          <p:cNvSpPr>
            <a:spLocks noGrp="1"/>
          </p:cNvSpPr>
          <p:nvPr>
            <p:ph type="body" idx="1"/>
          </p:nvPr>
        </p:nvSpPr>
        <p:spPr/>
        <p:txBody>
          <a:bodyPr/>
          <a:lstStyle/>
          <a:p>
            <a:r>
              <a:rPr lang="en" altLang="ko-KR" dirty="0"/>
              <a:t>bridged HSI’s rich 214-band data with real-time constraints by adding a tiny Spectrum Channel Reduction Block that learns the best three bands. This cut compute </a:t>
            </a:r>
            <a:r>
              <a:rPr lang="en" altLang="ko-KR" b="1" dirty="0"/>
              <a:t>8–14 %</a:t>
            </a:r>
            <a:r>
              <a:rPr lang="en" altLang="ko-KR" dirty="0"/>
              <a:t>, kept full-frame accuracy—and even doubled </a:t>
            </a:r>
            <a:r>
              <a:rPr lang="en" altLang="ko-KR" dirty="0" err="1"/>
              <a:t>mIoU</a:t>
            </a:r>
            <a:r>
              <a:rPr lang="en" altLang="ko-KR" dirty="0"/>
              <a:t> over PCA—while cleaning up connector errors. Although IC pixels still need spectral-attention tuning, SCRB makes embedded hyperspectral PCB sorting realistic and greener.</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375B6662-DD87-581E-1281-4D9DA4578F6B}"/>
              </a:ext>
            </a:extLst>
          </p:cNvPr>
          <p:cNvSpPr>
            <a:spLocks noGrp="1"/>
          </p:cNvSpPr>
          <p:nvPr>
            <p:ph type="sldNum" sz="quarter" idx="5"/>
          </p:nvPr>
        </p:nvSpPr>
        <p:spPr/>
        <p:txBody>
          <a:bodyPr/>
          <a:lstStyle/>
          <a:p>
            <a:fld id="{ABBF606A-07B5-4BE0-946D-EDA998E142BA}" type="slidenum">
              <a:rPr lang="ko-KR" altLang="en-US" smtClean="0"/>
              <a:t>15</a:t>
            </a:fld>
            <a:endParaRPr lang="ko-KR" altLang="en-US"/>
          </a:p>
        </p:txBody>
      </p:sp>
    </p:spTree>
    <p:extLst>
      <p:ext uri="{BB962C8B-B14F-4D97-AF65-F5344CB8AC3E}">
        <p14:creationId xmlns:p14="http://schemas.microsoft.com/office/powerpoint/2010/main" val="3424582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 altLang="ko-KR" dirty="0"/>
              <a:t>The talk follows five chapters that mirror the thesis:</a:t>
            </a:r>
            <a:br>
              <a:rPr lang="en" altLang="ko-KR" dirty="0"/>
            </a:br>
            <a:r>
              <a:rPr lang="en" altLang="ko-KR" b="1" dirty="0"/>
              <a:t>(1) Introduction</a:t>
            </a:r>
            <a:r>
              <a:rPr lang="en" altLang="ko-KR" dirty="0"/>
              <a:t>, </a:t>
            </a:r>
            <a:r>
              <a:rPr lang="en" altLang="ko-KR" b="1" dirty="0"/>
              <a:t>(2) Materials &amp; Methods</a:t>
            </a:r>
            <a:r>
              <a:rPr lang="en" altLang="ko-KR" dirty="0"/>
              <a:t>, </a:t>
            </a:r>
            <a:r>
              <a:rPr lang="en" altLang="ko-KR" b="1" dirty="0"/>
              <a:t>(3) Results</a:t>
            </a:r>
            <a:r>
              <a:rPr lang="en" altLang="ko-KR" dirty="0"/>
              <a:t>, </a:t>
            </a:r>
            <a:r>
              <a:rPr lang="en" altLang="ko-KR" b="1" dirty="0"/>
              <a:t>(4) Discussion</a:t>
            </a:r>
            <a:r>
              <a:rPr lang="en" altLang="ko-KR" dirty="0"/>
              <a:t>, and </a:t>
            </a:r>
            <a:r>
              <a:rPr lang="en" altLang="ko-KR" b="1" dirty="0"/>
              <a:t>(5) Conclusion</a:t>
            </a:r>
            <a:r>
              <a:rPr lang="en" altLang="ko-KR" dirty="0"/>
              <a:t>.</a:t>
            </a:r>
            <a:br>
              <a:rPr lang="en" altLang="ko-KR"/>
            </a:br>
            <a:r>
              <a:rPr lang="en" altLang="ko-KR"/>
              <a:t>Let’s begin with why PCB recycling needs better vision systems.”</a:t>
            </a:r>
            <a:endParaRPr kumimoji="1" lang="ko-KR" altLang="en-US" dirty="0"/>
          </a:p>
        </p:txBody>
      </p:sp>
      <p:sp>
        <p:nvSpPr>
          <p:cNvPr id="4" name="슬라이드 번호 개체 틀 3"/>
          <p:cNvSpPr>
            <a:spLocks noGrp="1"/>
          </p:cNvSpPr>
          <p:nvPr>
            <p:ph type="sldNum" sz="quarter" idx="5"/>
          </p:nvPr>
        </p:nvSpPr>
        <p:spPr/>
        <p:txBody>
          <a:bodyPr/>
          <a:lstStyle/>
          <a:p>
            <a:fld id="{ABBF606A-07B5-4BE0-946D-EDA998E142BA}" type="slidenum">
              <a:rPr lang="ko-KR" altLang="en-US" smtClean="0"/>
              <a:t>2</a:t>
            </a:fld>
            <a:endParaRPr lang="ko-KR" altLang="en-US"/>
          </a:p>
        </p:txBody>
      </p:sp>
    </p:spTree>
    <p:extLst>
      <p:ext uri="{BB962C8B-B14F-4D97-AF65-F5344CB8AC3E}">
        <p14:creationId xmlns:p14="http://schemas.microsoft.com/office/powerpoint/2010/main" val="1286418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kern="1200" dirty="0">
                <a:solidFill>
                  <a:schemeClr val="tx1"/>
                </a:solidFill>
                <a:effectLst/>
                <a:latin typeface="+mn-lt"/>
                <a:ea typeface="+mn-ea"/>
                <a:cs typeface="+mn-cs"/>
              </a:rPr>
              <a:t>Global generation of electronic waste(E-waste) surpassed </a:t>
            </a:r>
            <a:r>
              <a:rPr lang="en-US" altLang="ko-KR" sz="1200" b="1" kern="1200" dirty="0">
                <a:solidFill>
                  <a:schemeClr val="tx1"/>
                </a:solidFill>
                <a:effectLst/>
                <a:latin typeface="+mn-lt"/>
                <a:ea typeface="+mn-ea"/>
                <a:cs typeface="+mn-cs"/>
              </a:rPr>
              <a:t>62 million </a:t>
            </a:r>
            <a:r>
              <a:rPr lang="en-US" altLang="ko-KR" sz="1200" b="1" kern="1200" dirty="0" err="1">
                <a:solidFill>
                  <a:schemeClr val="tx1"/>
                </a:solidFill>
                <a:effectLst/>
                <a:latin typeface="+mn-lt"/>
                <a:ea typeface="+mn-ea"/>
                <a:cs typeface="+mn-cs"/>
              </a:rPr>
              <a:t>tonnes</a:t>
            </a:r>
            <a:r>
              <a:rPr lang="en-US" altLang="ko-KR" sz="1200" b="1" kern="1200" dirty="0">
                <a:solidFill>
                  <a:schemeClr val="tx1"/>
                </a:solidFill>
                <a:effectLst/>
                <a:latin typeface="+mn-lt"/>
                <a:ea typeface="+mn-ea"/>
                <a:cs typeface="+mn-cs"/>
              </a:rPr>
              <a:t> in 2024</a:t>
            </a:r>
            <a:r>
              <a:rPr lang="en-US" altLang="ko-KR" sz="1200" kern="1200" dirty="0">
                <a:solidFill>
                  <a:schemeClr val="tx1"/>
                </a:solidFill>
                <a:effectLst/>
                <a:latin typeface="+mn-lt"/>
                <a:ea typeface="+mn-ea"/>
                <a:cs typeface="+mn-cs"/>
              </a:rPr>
              <a:t> and is projected to grow at roughly 3 % annually [1]. Printed-circuit boards (PCBs) constitute only ~3 % of this mass, yet they contain </a:t>
            </a:r>
            <a:r>
              <a:rPr lang="en-US" altLang="ko-KR" sz="1200" b="1" kern="1200" dirty="0">
                <a:solidFill>
                  <a:schemeClr val="tx1"/>
                </a:solidFill>
                <a:effectLst/>
                <a:latin typeface="+mn-lt"/>
                <a:ea typeface="+mn-ea"/>
                <a:cs typeface="+mn-cs"/>
              </a:rPr>
              <a:t>&gt; 40 % of the recoverable precious and base metals</a:t>
            </a:r>
            <a:r>
              <a:rPr lang="en-US" altLang="ko-KR" sz="1200" kern="1200" dirty="0">
                <a:solidFill>
                  <a:schemeClr val="tx1"/>
                </a:solidFill>
                <a:effectLst/>
                <a:latin typeface="+mn-lt"/>
                <a:ea typeface="+mn-ea"/>
                <a:cs typeface="+mn-cs"/>
              </a:rPr>
              <a:t>—including gold, palladium, copper, and tin [2]. Inadequate recycling not only forfeits these critical resources but also releases brominated flame retardants, lead, and dioxins into the environment. Automated optical systems capable of localizing and classifying heterogeneous PCB components are therefore pivotal for (</a:t>
            </a:r>
            <a:r>
              <a:rPr lang="en-US" altLang="ko-KR" sz="1200" kern="1200" dirty="0" err="1">
                <a:solidFill>
                  <a:schemeClr val="tx1"/>
                </a:solidFill>
                <a:effectLst/>
                <a:latin typeface="+mn-lt"/>
                <a:ea typeface="+mn-ea"/>
                <a:cs typeface="+mn-cs"/>
              </a:rPr>
              <a:t>i</a:t>
            </a:r>
            <a:r>
              <a:rPr lang="en-US" altLang="ko-KR" sz="1200" kern="1200" dirty="0">
                <a:solidFill>
                  <a:schemeClr val="tx1"/>
                </a:solidFill>
                <a:effectLst/>
                <a:latin typeface="+mn-lt"/>
                <a:ea typeface="+mn-ea"/>
                <a:cs typeface="+mn-cs"/>
              </a:rPr>
              <a:t>) economic metal recovery, (ii) pollution avoidance, and (iii) meeting circular-economy directives.</a:t>
            </a:r>
            <a:endParaRPr lang="ko-KR" altLang="ko-KR" sz="1200" kern="1200" dirty="0">
              <a:solidFill>
                <a:schemeClr val="tx1"/>
              </a:solidFill>
              <a:effectLst/>
              <a:latin typeface="+mn-lt"/>
              <a:ea typeface="+mn-ea"/>
              <a:cs typeface="+mn-cs"/>
            </a:endParaRPr>
          </a:p>
          <a:p>
            <a:endParaRPr kumimoji="1" lang="ko-KR" altLang="en-US" dirty="0"/>
          </a:p>
        </p:txBody>
      </p:sp>
      <p:sp>
        <p:nvSpPr>
          <p:cNvPr id="4" name="슬라이드 번호 개체 틀 3"/>
          <p:cNvSpPr>
            <a:spLocks noGrp="1"/>
          </p:cNvSpPr>
          <p:nvPr>
            <p:ph type="sldNum" sz="quarter" idx="5"/>
          </p:nvPr>
        </p:nvSpPr>
        <p:spPr/>
        <p:txBody>
          <a:bodyPr/>
          <a:lstStyle/>
          <a:p>
            <a:fld id="{ABBF606A-07B5-4BE0-946D-EDA998E142BA}" type="slidenum">
              <a:rPr lang="ko-KR" altLang="en-US" smtClean="0"/>
              <a:t>3</a:t>
            </a:fld>
            <a:endParaRPr lang="ko-KR" altLang="en-US"/>
          </a:p>
        </p:txBody>
      </p:sp>
    </p:spTree>
    <p:extLst>
      <p:ext uri="{BB962C8B-B14F-4D97-AF65-F5344CB8AC3E}">
        <p14:creationId xmlns:p14="http://schemas.microsoft.com/office/powerpoint/2010/main" val="4239809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B97977-8D17-D974-8A55-F135E9ADF42E}"/>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8F5E42E7-ED66-49F8-A9D9-5C7259F31562}"/>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슬라이드 노트 개체 틀 2">
                <a:extLst>
                  <a:ext uri="{FF2B5EF4-FFF2-40B4-BE49-F238E27FC236}">
                    <a16:creationId xmlns:a16="http://schemas.microsoft.com/office/drawing/2014/main" id="{66D52424-316F-4CC9-B826-9304D92FBB0D}"/>
                  </a:ext>
                </a:extLst>
              </p:cNvPr>
              <p:cNvSpPr>
                <a:spLocks noGrp="1"/>
              </p:cNvSpPr>
              <p:nvPr>
                <p:ph type="body" idx="1"/>
              </p:nvPr>
            </p:nvSpPr>
            <p:spPr/>
            <p:txBody>
              <a:bodyPr/>
              <a:lstStyle/>
              <a:p>
                <a:pPr latinLnBrk="1"/>
                <a:r>
                  <a:rPr lang="en-US" altLang="ko-KR" sz="1200" kern="1200" dirty="0">
                    <a:solidFill>
                      <a:schemeClr val="tx1"/>
                    </a:solidFill>
                    <a:effectLst/>
                    <a:latin typeface="+mn-lt"/>
                    <a:ea typeface="+mn-ea"/>
                    <a:cs typeface="+mn-cs"/>
                  </a:rPr>
                  <a:t>Conventional RGB cameras record three wide bands (≈ 60 nm each) centered in the visible range. Many PCB elements—e.g., copper traces, aluminum capacitor cans, and epoxy-encapsulated ICs—exhibit nearly identical colors under broadband illumination, making them difficult to separate with RGB imagery alone. </a:t>
                </a:r>
                <a:r>
                  <a:rPr lang="en-US" altLang="ko-KR" sz="1200" b="1" kern="1200" dirty="0">
                    <a:solidFill>
                      <a:schemeClr val="tx1"/>
                    </a:solidFill>
                    <a:effectLst/>
                    <a:latin typeface="+mn-lt"/>
                    <a:ea typeface="+mn-ea"/>
                    <a:cs typeface="+mn-cs"/>
                  </a:rPr>
                  <a:t>Hyperspectral imaging (HSI)</a:t>
                </a:r>
                <a:r>
                  <a:rPr lang="en-US" altLang="ko-KR" sz="1200" kern="1200" dirty="0">
                    <a:solidFill>
                      <a:schemeClr val="tx1"/>
                    </a:solidFill>
                    <a:effectLst/>
                    <a:latin typeface="+mn-lt"/>
                    <a:ea typeface="+mn-ea"/>
                    <a:cs typeface="+mn-cs"/>
                  </a:rPr>
                  <a:t> addresses this limitation by acquiring a </a:t>
                </a:r>
                <a:r>
                  <a:rPr lang="en-US" altLang="ko-KR" sz="1200" b="1" kern="1200" dirty="0">
                    <a:solidFill>
                      <a:schemeClr val="tx1"/>
                    </a:solidFill>
                    <a:effectLst/>
                    <a:latin typeface="+mn-lt"/>
                    <a:ea typeface="+mn-ea"/>
                    <a:cs typeface="+mn-cs"/>
                  </a:rPr>
                  <a:t>spectral cube </a:t>
                </a:r>
                <a14:m>
                  <m:oMath xmlns:m="http://schemas.openxmlformats.org/officeDocument/2006/math">
                    <m:r>
                      <a:rPr lang="en-US" altLang="ko-KR" sz="1200" b="0" i="1" kern="1200">
                        <a:solidFill>
                          <a:schemeClr val="tx1"/>
                        </a:solidFill>
                        <a:effectLst/>
                        <a:latin typeface="Cambria Math" panose="02040503050406030204" pitchFamily="18" charset="0"/>
                        <a:ea typeface="+mn-ea"/>
                        <a:cs typeface="+mn-cs"/>
                      </a:rPr>
                      <m:t>𝐼</m:t>
                    </m:r>
                    <m:r>
                      <a:rPr lang="en-US" altLang="ko-KR" sz="1200" b="0" i="1" kern="1200">
                        <a:solidFill>
                          <a:schemeClr val="tx1"/>
                        </a:solidFill>
                        <a:effectLst/>
                        <a:latin typeface="Cambria Math" panose="02040503050406030204" pitchFamily="18" charset="0"/>
                        <a:ea typeface="+mn-ea"/>
                        <a:cs typeface="+mn-cs"/>
                      </a:rPr>
                      <m:t> ∈ </m:t>
                    </m:r>
                    <m:sSup>
                      <m:sSupPr>
                        <m:ctrlPr>
                          <a:rPr lang="ko-KR" altLang="ko-KR" sz="1200" i="1" kern="1200">
                            <a:solidFill>
                              <a:schemeClr val="tx1"/>
                            </a:solidFill>
                            <a:effectLst/>
                            <a:latin typeface="Cambria Math" panose="02040503050406030204" pitchFamily="18" charset="0"/>
                            <a:ea typeface="+mn-ea"/>
                            <a:cs typeface="+mn-cs"/>
                          </a:rPr>
                        </m:ctrlPr>
                      </m:sSupPr>
                      <m:e>
                        <m:r>
                          <a:rPr lang="en-US" altLang="ko-KR" sz="1200" b="0" i="1" kern="1200">
                            <a:solidFill>
                              <a:schemeClr val="tx1"/>
                            </a:solidFill>
                            <a:effectLst/>
                            <a:latin typeface="Cambria Math" panose="02040503050406030204" pitchFamily="18" charset="0"/>
                            <a:ea typeface="+mn-ea"/>
                            <a:cs typeface="+mn-cs"/>
                          </a:rPr>
                          <m:t>ℝ</m:t>
                        </m:r>
                      </m:e>
                      <m:sup>
                        <m:r>
                          <a:rPr lang="en-US" altLang="ko-KR" sz="1200" b="0" i="1" kern="1200">
                            <a:solidFill>
                              <a:schemeClr val="tx1"/>
                            </a:solidFill>
                            <a:effectLst/>
                            <a:latin typeface="Cambria Math" panose="02040503050406030204" pitchFamily="18" charset="0"/>
                            <a:ea typeface="+mn-ea"/>
                            <a:cs typeface="+mn-cs"/>
                          </a:rPr>
                          <m:t>𝐻</m:t>
                        </m:r>
                        <m:r>
                          <a:rPr lang="en-US" altLang="ko-KR" sz="1200" b="0" i="1" kern="1200">
                            <a:solidFill>
                              <a:schemeClr val="tx1"/>
                            </a:solidFill>
                            <a:effectLst/>
                            <a:latin typeface="Cambria Math" panose="02040503050406030204" pitchFamily="18" charset="0"/>
                            <a:ea typeface="+mn-ea"/>
                            <a:cs typeface="+mn-cs"/>
                          </a:rPr>
                          <m:t>×</m:t>
                        </m:r>
                        <m:r>
                          <a:rPr lang="en-US" altLang="ko-KR" sz="1200" b="0" i="1" kern="1200">
                            <a:solidFill>
                              <a:schemeClr val="tx1"/>
                            </a:solidFill>
                            <a:effectLst/>
                            <a:latin typeface="Cambria Math" panose="02040503050406030204" pitchFamily="18" charset="0"/>
                            <a:ea typeface="+mn-ea"/>
                            <a:cs typeface="+mn-cs"/>
                          </a:rPr>
                          <m:t>𝑊</m:t>
                        </m:r>
                        <m:r>
                          <a:rPr lang="en-US" altLang="ko-KR" sz="1200" b="0" i="1" kern="1200">
                            <a:solidFill>
                              <a:schemeClr val="tx1"/>
                            </a:solidFill>
                            <a:effectLst/>
                            <a:latin typeface="Cambria Math" panose="02040503050406030204" pitchFamily="18" charset="0"/>
                            <a:ea typeface="+mn-ea"/>
                            <a:cs typeface="+mn-cs"/>
                          </a:rPr>
                          <m:t>×</m:t>
                        </m:r>
                        <m:r>
                          <a:rPr lang="en-US" altLang="ko-KR" sz="1200" b="0" i="1" kern="1200">
                            <a:solidFill>
                              <a:schemeClr val="tx1"/>
                            </a:solidFill>
                            <a:effectLst/>
                            <a:latin typeface="Cambria Math" panose="02040503050406030204" pitchFamily="18" charset="0"/>
                            <a:ea typeface="+mn-ea"/>
                            <a:cs typeface="+mn-cs"/>
                          </a:rPr>
                          <m:t>𝐿</m:t>
                        </m:r>
                      </m:sup>
                    </m:sSup>
                  </m:oMath>
                </a14:m>
                <a:r>
                  <a:rPr lang="en-US" altLang="ko-KR" sz="1200" b="1" kern="1200" dirty="0">
                    <a:solidFill>
                      <a:schemeClr val="tx1"/>
                    </a:solidFill>
                    <a:effectLst/>
                    <a:latin typeface="+mn-lt"/>
                    <a:ea typeface="+mn-ea"/>
                    <a:cs typeface="+mn-cs"/>
                  </a:rPr>
                  <a:t> </a:t>
                </a:r>
                <a:r>
                  <a:rPr lang="en-US" altLang="ko-KR" sz="1200" kern="1200" dirty="0">
                    <a:solidFill>
                      <a:schemeClr val="tx1"/>
                    </a:solidFill>
                    <a:effectLst/>
                    <a:latin typeface="+mn-lt"/>
                    <a:ea typeface="+mn-ea"/>
                    <a:cs typeface="+mn-cs"/>
                  </a:rPr>
                  <a:t>in which every pixel is associated with a high-resolution reflectance spectrum across L=214 narrow bands (400–1000 nm in the PCB-Vision dataset). </a:t>
                </a:r>
                <a:endParaRPr lang="ko-KR" altLang="ko-KR" sz="1200" kern="1200" dirty="0">
                  <a:solidFill>
                    <a:schemeClr val="tx1"/>
                  </a:solidFill>
                  <a:effectLst/>
                  <a:latin typeface="+mn-lt"/>
                  <a:ea typeface="+mn-ea"/>
                  <a:cs typeface="+mn-cs"/>
                </a:endParaRPr>
              </a:p>
              <a:p>
                <a:pPr latinLnBrk="1"/>
                <a:r>
                  <a:rPr lang="en-US" altLang="ko-KR" sz="1200" kern="1200" dirty="0">
                    <a:solidFill>
                      <a:schemeClr val="tx1"/>
                    </a:solidFill>
                    <a:effectLst/>
                    <a:latin typeface="+mn-lt"/>
                    <a:ea typeface="+mn-ea"/>
                    <a:cs typeface="+mn-cs"/>
                  </a:rPr>
                  <a:t>Spectral features—such as copper’s absorption edge near 540 nm or polymer overtone peaks at 880–940 nm—enable material-level discrimination that RGB cannot deliver. However, naively feeding the entire 214-band cube into a convolutional network inflates memory usage and FLOPs, forcing previous PCB-Vision studies to (</a:t>
                </a:r>
                <a:r>
                  <a:rPr lang="en-US" altLang="ko-KR" sz="1200" kern="1200" dirty="0" err="1">
                    <a:solidFill>
                      <a:schemeClr val="tx1"/>
                    </a:solidFill>
                    <a:effectLst/>
                    <a:latin typeface="+mn-lt"/>
                    <a:ea typeface="+mn-ea"/>
                    <a:cs typeface="+mn-cs"/>
                  </a:rPr>
                  <a:t>i</a:t>
                </a:r>
                <a:r>
                  <a:rPr lang="en-US" altLang="ko-KR" sz="1200" kern="1200" dirty="0">
                    <a:solidFill>
                      <a:schemeClr val="tx1"/>
                    </a:solidFill>
                    <a:effectLst/>
                    <a:latin typeface="+mn-lt"/>
                    <a:ea typeface="+mn-ea"/>
                    <a:cs typeface="+mn-cs"/>
                  </a:rPr>
                  <a:t>) train on small image patches that discard global context, or (ii) compress the cube with linear principal-component analysis (PCA), which can suppress minority-class variance. </a:t>
                </a:r>
                <a:endParaRPr lang="ko-KR" altLang="ko-KR" sz="1200" kern="1200" dirty="0">
                  <a:solidFill>
                    <a:schemeClr val="tx1"/>
                  </a:solidFill>
                  <a:effectLst/>
                  <a:latin typeface="+mn-lt"/>
                  <a:ea typeface="+mn-ea"/>
                  <a:cs typeface="+mn-cs"/>
                </a:endParaRPr>
              </a:p>
              <a:p>
                <a:br>
                  <a:rPr kumimoji="1" lang="en-US" altLang="ko-KR" dirty="0"/>
                </a:br>
                <a:r>
                  <a:rPr lang="en-US" altLang="ko-KR" sz="1200" kern="1200" dirty="0">
                    <a:solidFill>
                      <a:schemeClr val="tx1"/>
                    </a:solidFill>
                    <a:effectLst/>
                    <a:latin typeface="+mn-lt"/>
                    <a:ea typeface="+mn-ea"/>
                    <a:cs typeface="+mn-cs"/>
                  </a:rPr>
                  <a:t>The present work aims to reconcile HSI’s rich material information with the computational constraints of real-time recycling lines. Specifically:</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Design a Spectrum Channel Reduction Block(SCRB)</a:t>
                </a:r>
                <a:r>
                  <a:rPr lang="en-US" altLang="ko-KR" sz="1200" kern="1200" dirty="0">
                    <a:solidFill>
                      <a:schemeClr val="tx1"/>
                    </a:solidFill>
                    <a:effectLst/>
                    <a:latin typeface="+mn-lt"/>
                    <a:ea typeface="+mn-ea"/>
                    <a:cs typeface="+mn-cs"/>
                  </a:rPr>
                  <a:t>—a lightweight, learnable </a:t>
                </a:r>
                <a14:m>
                  <m:oMath xmlns:m="http://schemas.openxmlformats.org/officeDocument/2006/math">
                    <m:r>
                      <a:rPr lang="en-US" altLang="ko-KR" sz="1200" i="1" kern="1200">
                        <a:solidFill>
                          <a:schemeClr val="tx1"/>
                        </a:solidFill>
                        <a:effectLst/>
                        <a:latin typeface="Cambria Math" panose="02040503050406030204" pitchFamily="18" charset="0"/>
                        <a:ea typeface="+mn-ea"/>
                        <a:cs typeface="+mn-cs"/>
                      </a:rPr>
                      <m:t>1 × 1</m:t>
                    </m:r>
                  </m:oMath>
                </a14:m>
                <a:r>
                  <a:rPr lang="en-US" altLang="ko-KR" sz="1200" kern="1200" dirty="0">
                    <a:solidFill>
                      <a:schemeClr val="tx1"/>
                    </a:solidFill>
                    <a:effectLst/>
                    <a:latin typeface="+mn-lt"/>
                    <a:ea typeface="+mn-ea"/>
                    <a:cs typeface="+mn-cs"/>
                  </a:rPr>
                  <a:t> convolutional module that compresses 214 input channels to three, enabling full-frame processing without patch extraction or linear PCA.</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Benchmark three input strategies</a:t>
                </a:r>
                <a:r>
                  <a:rPr lang="en-US" altLang="ko-KR" sz="1200" kern="1200" dirty="0">
                    <a:solidFill>
                      <a:schemeClr val="tx1"/>
                    </a:solidFill>
                    <a:effectLst/>
                    <a:latin typeface="+mn-lt"/>
                    <a:ea typeface="+mn-ea"/>
                    <a:cs typeface="+mn-cs"/>
                  </a:rPr>
                  <a:t>—Full-Cube (Baseline #1), PCA-3 (Baseline #2), and SCRB (Proposed)—on identical splits of the PCB-Vision dataset (Train 126 / Val 3 / Test 30) using U-Net–family backbones.</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Provide a evaluation</a:t>
                </a:r>
                <a:r>
                  <a:rPr lang="en-US" altLang="ko-KR" sz="1200" kern="1200" dirty="0">
                    <a:solidFill>
                      <a:schemeClr val="tx1"/>
                    </a:solidFill>
                    <a:effectLst/>
                    <a:latin typeface="+mn-lt"/>
                    <a:ea typeface="+mn-ea"/>
                    <a:cs typeface="+mn-cs"/>
                  </a:rPr>
                  <a:t> that spans per-class metrics(F1 Score,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and computational cost (GFLOPs), thereby establishing a realistic baseline for HSI segmentation.</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Collectively, these contributions demonstrate that adaptive channel reduction can</a:t>
                </a:r>
                <a:r>
                  <a:rPr lang="en-US" altLang="ko-KR" sz="1200" i="1" kern="1200" dirty="0">
                    <a:solidFill>
                      <a:schemeClr val="tx1"/>
                    </a:solidFill>
                    <a:effectLst/>
                    <a:latin typeface="+mn-lt"/>
                    <a:ea typeface="+mn-ea"/>
                    <a:cs typeface="+mn-cs"/>
                  </a:rPr>
                  <a:t> preserve or improve</a:t>
                </a:r>
                <a:r>
                  <a:rPr lang="en-US" altLang="ko-KR" sz="1200" kern="1200" dirty="0">
                    <a:solidFill>
                      <a:schemeClr val="tx1"/>
                    </a:solidFill>
                    <a:effectLst/>
                    <a:latin typeface="+mn-lt"/>
                    <a:ea typeface="+mn-ea"/>
                    <a:cs typeface="+mn-cs"/>
                  </a:rPr>
                  <a:t> segmentation accuracy </a:t>
                </a:r>
                <a:r>
                  <a:rPr lang="en-US" altLang="ko-KR" sz="1200" b="1" kern="1200" dirty="0">
                    <a:solidFill>
                      <a:schemeClr val="tx1"/>
                    </a:solidFill>
                    <a:effectLst/>
                    <a:latin typeface="+mn-lt"/>
                    <a:ea typeface="+mn-ea"/>
                    <a:cs typeface="+mn-cs"/>
                  </a:rPr>
                  <a:t>while reducing model weight and inference latency</a:t>
                </a:r>
                <a:r>
                  <a:rPr lang="en-US" altLang="ko-KR" sz="1200" kern="1200" dirty="0">
                    <a:solidFill>
                      <a:schemeClr val="tx1"/>
                    </a:solidFill>
                    <a:effectLst/>
                    <a:latin typeface="+mn-lt"/>
                    <a:ea typeface="+mn-ea"/>
                    <a:cs typeface="+mn-cs"/>
                  </a:rPr>
                  <a:t>, advancing the feasibility of hyperspectral PCB recycling in industrial settings.</a:t>
                </a:r>
                <a:endParaRPr lang="ko-KR" altLang="ko-KR" sz="1200" kern="1200" dirty="0">
                  <a:solidFill>
                    <a:schemeClr val="tx1"/>
                  </a:solidFill>
                  <a:effectLst/>
                  <a:latin typeface="+mn-lt"/>
                  <a:ea typeface="+mn-ea"/>
                  <a:cs typeface="+mn-cs"/>
                </a:endParaRPr>
              </a:p>
              <a:p>
                <a:endParaRPr kumimoji="1" lang="ko-KR" altLang="en-US" dirty="0"/>
              </a:p>
            </p:txBody>
          </p:sp>
        </mc:Choice>
        <mc:Fallback xmlns="">
          <p:sp>
            <p:nvSpPr>
              <p:cNvPr id="3" name="슬라이드 노트 개체 틀 2">
                <a:extLst>
                  <a:ext uri="{FF2B5EF4-FFF2-40B4-BE49-F238E27FC236}">
                    <a16:creationId xmlns:a16="http://schemas.microsoft.com/office/drawing/2014/main" id="{66D52424-316F-4CC9-B826-9304D92FBB0D}"/>
                  </a:ext>
                </a:extLst>
              </p:cNvPr>
              <p:cNvSpPr>
                <a:spLocks noGrp="1"/>
              </p:cNvSpPr>
              <p:nvPr>
                <p:ph type="body" idx="1"/>
              </p:nvPr>
            </p:nvSpPr>
            <p:spPr/>
            <p:txBody>
              <a:bodyPr/>
              <a:lstStyle/>
              <a:p>
                <a:pPr latinLnBrk="1"/>
                <a:r>
                  <a:rPr lang="en-US" altLang="ko-KR" sz="1200" kern="1200" dirty="0">
                    <a:solidFill>
                      <a:schemeClr val="tx1"/>
                    </a:solidFill>
                    <a:effectLst/>
                    <a:latin typeface="+mn-lt"/>
                    <a:ea typeface="+mn-ea"/>
                    <a:cs typeface="+mn-cs"/>
                  </a:rPr>
                  <a:t>Conventional RGB cameras record three wide bands (≈ 60 nm each) centered in the visible range. Many PCB elements—e.g., copper traces, aluminum capacitor cans, and epoxy-encapsulated ICs—exhibit nearly identical colors under broadband illumination, making them difficult to separate with RGB imagery alone. </a:t>
                </a:r>
                <a:r>
                  <a:rPr lang="en-US" altLang="ko-KR" sz="1200" b="1" kern="1200" dirty="0">
                    <a:solidFill>
                      <a:schemeClr val="tx1"/>
                    </a:solidFill>
                    <a:effectLst/>
                    <a:latin typeface="+mn-lt"/>
                    <a:ea typeface="+mn-ea"/>
                    <a:cs typeface="+mn-cs"/>
                  </a:rPr>
                  <a:t>Hyperspectral imaging (HSI)</a:t>
                </a:r>
                <a:r>
                  <a:rPr lang="en-US" altLang="ko-KR" sz="1200" kern="1200" dirty="0">
                    <a:solidFill>
                      <a:schemeClr val="tx1"/>
                    </a:solidFill>
                    <a:effectLst/>
                    <a:latin typeface="+mn-lt"/>
                    <a:ea typeface="+mn-ea"/>
                    <a:cs typeface="+mn-cs"/>
                  </a:rPr>
                  <a:t> addresses this limitation by acquiring a </a:t>
                </a:r>
                <a:r>
                  <a:rPr lang="en-US" altLang="ko-KR" sz="1200" b="1" kern="1200" dirty="0">
                    <a:solidFill>
                      <a:schemeClr val="tx1"/>
                    </a:solidFill>
                    <a:effectLst/>
                    <a:latin typeface="+mn-lt"/>
                    <a:ea typeface="+mn-ea"/>
                    <a:cs typeface="+mn-cs"/>
                  </a:rPr>
                  <a:t>spectral cube </a:t>
                </a:r>
                <a:r>
                  <a:rPr lang="en-US" altLang="ko-KR" sz="1200" b="0" i="0" kern="1200">
                    <a:solidFill>
                      <a:schemeClr val="tx1"/>
                    </a:solidFill>
                    <a:effectLst/>
                    <a:latin typeface="+mn-lt"/>
                    <a:ea typeface="+mn-ea"/>
                    <a:cs typeface="+mn-cs"/>
                  </a:rPr>
                  <a:t>𝐼 ∈ ℝ</a:t>
                </a:r>
                <a:r>
                  <a:rPr lang="ko-KR" altLang="ko-KR" sz="1200" b="0" i="0" kern="1200">
                    <a:solidFill>
                      <a:schemeClr val="tx1"/>
                    </a:solidFill>
                    <a:effectLst/>
                    <a:latin typeface="+mn-lt"/>
                    <a:ea typeface="+mn-ea"/>
                    <a:cs typeface="+mn-cs"/>
                  </a:rPr>
                  <a:t>^(</a:t>
                </a:r>
                <a:r>
                  <a:rPr lang="en-US" altLang="ko-KR" sz="1200" b="0" i="0" kern="1200">
                    <a:solidFill>
                      <a:schemeClr val="tx1"/>
                    </a:solidFill>
                    <a:effectLst/>
                    <a:latin typeface="+mn-lt"/>
                    <a:ea typeface="+mn-ea"/>
                    <a:cs typeface="+mn-cs"/>
                  </a:rPr>
                  <a:t>𝐻×𝑊×𝐿</a:t>
                </a:r>
                <a:r>
                  <a:rPr lang="ko-KR" altLang="ko-KR" sz="1200" b="0" i="0" kern="1200">
                    <a:solidFill>
                      <a:schemeClr val="tx1"/>
                    </a:solidFill>
                    <a:effectLst/>
                    <a:latin typeface="+mn-lt"/>
                    <a:ea typeface="+mn-ea"/>
                    <a:cs typeface="+mn-cs"/>
                  </a:rPr>
                  <a:t>)</a:t>
                </a:r>
                <a:r>
                  <a:rPr lang="en-US" altLang="ko-KR" sz="1200" b="1" kern="1200" dirty="0">
                    <a:solidFill>
                      <a:schemeClr val="tx1"/>
                    </a:solidFill>
                    <a:effectLst/>
                    <a:latin typeface="+mn-lt"/>
                    <a:ea typeface="+mn-ea"/>
                    <a:cs typeface="+mn-cs"/>
                  </a:rPr>
                  <a:t> </a:t>
                </a:r>
                <a:r>
                  <a:rPr lang="en-US" altLang="ko-KR" sz="1200" kern="1200" dirty="0">
                    <a:solidFill>
                      <a:schemeClr val="tx1"/>
                    </a:solidFill>
                    <a:effectLst/>
                    <a:latin typeface="+mn-lt"/>
                    <a:ea typeface="+mn-ea"/>
                    <a:cs typeface="+mn-cs"/>
                  </a:rPr>
                  <a:t>in which every pixel is associated with a high-resolution reflectance spectrum across L=214 narrow bands (400–1000 nm in the PCB-Vision dataset). </a:t>
                </a:r>
                <a:endParaRPr lang="ko-KR" altLang="ko-KR" sz="1200" kern="1200" dirty="0">
                  <a:solidFill>
                    <a:schemeClr val="tx1"/>
                  </a:solidFill>
                  <a:effectLst/>
                  <a:latin typeface="+mn-lt"/>
                  <a:ea typeface="+mn-ea"/>
                  <a:cs typeface="+mn-cs"/>
                </a:endParaRPr>
              </a:p>
              <a:p>
                <a:pPr latinLnBrk="1"/>
                <a:r>
                  <a:rPr lang="en-US" altLang="ko-KR" sz="1200" kern="1200" dirty="0">
                    <a:solidFill>
                      <a:schemeClr val="tx1"/>
                    </a:solidFill>
                    <a:effectLst/>
                    <a:latin typeface="+mn-lt"/>
                    <a:ea typeface="+mn-ea"/>
                    <a:cs typeface="+mn-cs"/>
                  </a:rPr>
                  <a:t>Spectral features—such as copper’s absorption edge near 540 nm or polymer overtone peaks at 880–940 nm—enable material-level discrimination that RGB cannot deliver. However, naively feeding the entire 214-band cube into a convolutional network inflates memory usage and FLOPs, forcing previous PCB-Vision studies to (</a:t>
                </a:r>
                <a:r>
                  <a:rPr lang="en-US" altLang="ko-KR" sz="1200" kern="1200" dirty="0" err="1">
                    <a:solidFill>
                      <a:schemeClr val="tx1"/>
                    </a:solidFill>
                    <a:effectLst/>
                    <a:latin typeface="+mn-lt"/>
                    <a:ea typeface="+mn-ea"/>
                    <a:cs typeface="+mn-cs"/>
                  </a:rPr>
                  <a:t>i</a:t>
                </a:r>
                <a:r>
                  <a:rPr lang="en-US" altLang="ko-KR" sz="1200" kern="1200" dirty="0">
                    <a:solidFill>
                      <a:schemeClr val="tx1"/>
                    </a:solidFill>
                    <a:effectLst/>
                    <a:latin typeface="+mn-lt"/>
                    <a:ea typeface="+mn-ea"/>
                    <a:cs typeface="+mn-cs"/>
                  </a:rPr>
                  <a:t>) train on small image patches that discard global context, or (ii) compress the cube with linear principal-component analysis (PCA), which can suppress minority-class variance. </a:t>
                </a:r>
                <a:endParaRPr lang="ko-KR" altLang="ko-KR" sz="1200" kern="1200" dirty="0">
                  <a:solidFill>
                    <a:schemeClr val="tx1"/>
                  </a:solidFill>
                  <a:effectLst/>
                  <a:latin typeface="+mn-lt"/>
                  <a:ea typeface="+mn-ea"/>
                  <a:cs typeface="+mn-cs"/>
                </a:endParaRPr>
              </a:p>
              <a:p>
                <a:br>
                  <a:rPr kumimoji="1" lang="en-US" altLang="ko-KR" dirty="0"/>
                </a:br>
                <a:r>
                  <a:rPr lang="en-US" altLang="ko-KR" sz="1200" kern="1200" dirty="0">
                    <a:solidFill>
                      <a:schemeClr val="tx1"/>
                    </a:solidFill>
                    <a:effectLst/>
                    <a:latin typeface="+mn-lt"/>
                    <a:ea typeface="+mn-ea"/>
                    <a:cs typeface="+mn-cs"/>
                  </a:rPr>
                  <a:t>The present work aims to reconcile HSI’s rich material information with the computational constraints of real-time recycling lines. Specifically:</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Design a Spectrum Channel Reduction Block(SCRB)</a:t>
                </a:r>
                <a:r>
                  <a:rPr lang="en-US" altLang="ko-KR" sz="1200" kern="1200" dirty="0">
                    <a:solidFill>
                      <a:schemeClr val="tx1"/>
                    </a:solidFill>
                    <a:effectLst/>
                    <a:latin typeface="+mn-lt"/>
                    <a:ea typeface="+mn-ea"/>
                    <a:cs typeface="+mn-cs"/>
                  </a:rPr>
                  <a:t>—a lightweight, learnable </a:t>
                </a:r>
                <a:r>
                  <a:rPr lang="en-US" altLang="ko-KR" sz="1200" i="0" kern="1200">
                    <a:solidFill>
                      <a:schemeClr val="tx1"/>
                    </a:solidFill>
                    <a:effectLst/>
                    <a:latin typeface="+mn-lt"/>
                    <a:ea typeface="+mn-ea"/>
                    <a:cs typeface="+mn-cs"/>
                  </a:rPr>
                  <a:t>1 × 1</a:t>
                </a:r>
                <a:r>
                  <a:rPr lang="en-US" altLang="ko-KR" sz="1200" kern="1200" dirty="0">
                    <a:solidFill>
                      <a:schemeClr val="tx1"/>
                    </a:solidFill>
                    <a:effectLst/>
                    <a:latin typeface="+mn-lt"/>
                    <a:ea typeface="+mn-ea"/>
                    <a:cs typeface="+mn-cs"/>
                  </a:rPr>
                  <a:t> convolutional module that compresses 214 input channels to three, enabling full-frame processing without patch extraction or linear PCA.</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Benchmark three input strategies</a:t>
                </a:r>
                <a:r>
                  <a:rPr lang="en-US" altLang="ko-KR" sz="1200" kern="1200" dirty="0">
                    <a:solidFill>
                      <a:schemeClr val="tx1"/>
                    </a:solidFill>
                    <a:effectLst/>
                    <a:latin typeface="+mn-lt"/>
                    <a:ea typeface="+mn-ea"/>
                    <a:cs typeface="+mn-cs"/>
                  </a:rPr>
                  <a:t>—Full-Cube (Baseline #1), PCA-3 (Baseline #2), and SCRB (Proposed)—on identical splits of the PCB-Vision dataset (Train 126 / Val 3 / Test 30) using U-Net–family backbones.</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Provide a evaluation</a:t>
                </a:r>
                <a:r>
                  <a:rPr lang="en-US" altLang="ko-KR" sz="1200" kern="1200" dirty="0">
                    <a:solidFill>
                      <a:schemeClr val="tx1"/>
                    </a:solidFill>
                    <a:effectLst/>
                    <a:latin typeface="+mn-lt"/>
                    <a:ea typeface="+mn-ea"/>
                    <a:cs typeface="+mn-cs"/>
                  </a:rPr>
                  <a:t> that spans per-class metrics(F1 Score,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and computational cost (GFLOPs), thereby establishing a realistic baseline for HSI segmentation.</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Collectively, these contributions demonstrate that adaptive channel reduction can</a:t>
                </a:r>
                <a:r>
                  <a:rPr lang="en-US" altLang="ko-KR" sz="1200" i="1" kern="1200" dirty="0">
                    <a:solidFill>
                      <a:schemeClr val="tx1"/>
                    </a:solidFill>
                    <a:effectLst/>
                    <a:latin typeface="+mn-lt"/>
                    <a:ea typeface="+mn-ea"/>
                    <a:cs typeface="+mn-cs"/>
                  </a:rPr>
                  <a:t> preserve or improve</a:t>
                </a:r>
                <a:r>
                  <a:rPr lang="en-US" altLang="ko-KR" sz="1200" kern="1200" dirty="0">
                    <a:solidFill>
                      <a:schemeClr val="tx1"/>
                    </a:solidFill>
                    <a:effectLst/>
                    <a:latin typeface="+mn-lt"/>
                    <a:ea typeface="+mn-ea"/>
                    <a:cs typeface="+mn-cs"/>
                  </a:rPr>
                  <a:t> segmentation accuracy </a:t>
                </a:r>
                <a:r>
                  <a:rPr lang="en-US" altLang="ko-KR" sz="1200" b="1" kern="1200" dirty="0">
                    <a:solidFill>
                      <a:schemeClr val="tx1"/>
                    </a:solidFill>
                    <a:effectLst/>
                    <a:latin typeface="+mn-lt"/>
                    <a:ea typeface="+mn-ea"/>
                    <a:cs typeface="+mn-cs"/>
                  </a:rPr>
                  <a:t>while reducing model weight and inference latency</a:t>
                </a:r>
                <a:r>
                  <a:rPr lang="en-US" altLang="ko-KR" sz="1200" kern="1200" dirty="0">
                    <a:solidFill>
                      <a:schemeClr val="tx1"/>
                    </a:solidFill>
                    <a:effectLst/>
                    <a:latin typeface="+mn-lt"/>
                    <a:ea typeface="+mn-ea"/>
                    <a:cs typeface="+mn-cs"/>
                  </a:rPr>
                  <a:t>, advancing the feasibility of hyperspectral PCB recycling in industrial settings.</a:t>
                </a:r>
                <a:endParaRPr lang="ko-KR" altLang="ko-KR" sz="1200" kern="1200" dirty="0">
                  <a:solidFill>
                    <a:schemeClr val="tx1"/>
                  </a:solidFill>
                  <a:effectLst/>
                  <a:latin typeface="+mn-lt"/>
                  <a:ea typeface="+mn-ea"/>
                  <a:cs typeface="+mn-cs"/>
                </a:endParaRPr>
              </a:p>
              <a:p>
                <a:endParaRPr kumimoji="1" lang="ko-KR" altLang="en-US" dirty="0"/>
              </a:p>
            </p:txBody>
          </p:sp>
        </mc:Fallback>
      </mc:AlternateContent>
      <p:sp>
        <p:nvSpPr>
          <p:cNvPr id="4" name="슬라이드 번호 개체 틀 3">
            <a:extLst>
              <a:ext uri="{FF2B5EF4-FFF2-40B4-BE49-F238E27FC236}">
                <a16:creationId xmlns:a16="http://schemas.microsoft.com/office/drawing/2014/main" id="{C7C7AC70-C65A-5230-EF3C-E9799163F441}"/>
              </a:ext>
            </a:extLst>
          </p:cNvPr>
          <p:cNvSpPr>
            <a:spLocks noGrp="1"/>
          </p:cNvSpPr>
          <p:nvPr>
            <p:ph type="sldNum" sz="quarter" idx="5"/>
          </p:nvPr>
        </p:nvSpPr>
        <p:spPr/>
        <p:txBody>
          <a:bodyPr/>
          <a:lstStyle/>
          <a:p>
            <a:fld id="{ABBF606A-07B5-4BE0-946D-EDA998E142BA}" type="slidenum">
              <a:rPr lang="ko-KR" altLang="en-US" smtClean="0"/>
              <a:t>4</a:t>
            </a:fld>
            <a:endParaRPr lang="ko-KR" altLang="en-US"/>
          </a:p>
        </p:txBody>
      </p:sp>
    </p:spTree>
    <p:extLst>
      <p:ext uri="{BB962C8B-B14F-4D97-AF65-F5344CB8AC3E}">
        <p14:creationId xmlns:p14="http://schemas.microsoft.com/office/powerpoint/2010/main" val="924655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864479-4550-8146-9B9B-43FEFD8A08C9}"/>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F3C48829-BBCB-8833-7C90-3FF699363E1E}"/>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B976941A-728F-8115-7BFE-792064CCF580}"/>
              </a:ext>
            </a:extLst>
          </p:cNvPr>
          <p:cNvSpPr>
            <a:spLocks noGrp="1"/>
          </p:cNvSpPr>
          <p:nvPr>
            <p:ph type="body" idx="1"/>
          </p:nvPr>
        </p:nvSpPr>
        <p:spPr/>
        <p:txBody>
          <a:bodyPr/>
          <a:lstStyle/>
          <a:p>
            <a:r>
              <a:rPr lang="en-US" altLang="ko-KR" sz="1200" kern="1200" dirty="0">
                <a:solidFill>
                  <a:schemeClr val="tx1"/>
                </a:solidFill>
                <a:effectLst/>
                <a:latin typeface="+mn-lt"/>
                <a:ea typeface="+mn-ea"/>
                <a:cs typeface="+mn-cs"/>
              </a:rPr>
              <a:t>The original PCB-Vision study reported two separate experiments:</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Full-spectrum input (214 bands)</a:t>
            </a:r>
            <a:r>
              <a:rPr lang="en-US" altLang="ko-KR" sz="1200" kern="1200" dirty="0">
                <a:solidFill>
                  <a:schemeClr val="tx1"/>
                </a:solidFill>
                <a:effectLst/>
                <a:latin typeface="+mn-lt"/>
                <a:ea typeface="+mn-ea"/>
                <a:cs typeface="+mn-cs"/>
              </a:rPr>
              <a:t> - images cropped into 128 × 128 patches to fit GPU memory.</a:t>
            </a:r>
            <a:endParaRPr lang="ko-KR" altLang="ko-KR" sz="1200" kern="1200" dirty="0">
              <a:solidFill>
                <a:schemeClr val="tx1"/>
              </a:solidFill>
              <a:effectLst/>
              <a:latin typeface="+mn-lt"/>
              <a:ea typeface="+mn-ea"/>
              <a:cs typeface="+mn-cs"/>
            </a:endParaRPr>
          </a:p>
          <a:p>
            <a:pPr lvl="0"/>
            <a:r>
              <a:rPr lang="en-US" altLang="ko-KR" sz="1200" b="1" kern="1200" dirty="0">
                <a:solidFill>
                  <a:schemeClr val="tx1"/>
                </a:solidFill>
                <a:effectLst/>
                <a:latin typeface="+mn-lt"/>
                <a:ea typeface="+mn-ea"/>
                <a:cs typeface="+mn-cs"/>
              </a:rPr>
              <a:t>PCA input (3 bands)</a:t>
            </a:r>
            <a:r>
              <a:rPr lang="en-US" altLang="ko-KR" sz="1200" kern="1200" dirty="0">
                <a:solidFill>
                  <a:schemeClr val="tx1"/>
                </a:solidFill>
                <a:effectLst/>
                <a:latin typeface="+mn-lt"/>
                <a:ea typeface="+mn-ea"/>
                <a:cs typeface="+mn-cs"/>
              </a:rPr>
              <a:t> - each cube resized to 640 × 640 and fed to the network end-to-end.</a:t>
            </a:r>
          </a:p>
          <a:p>
            <a:pPr lvl="0"/>
            <a:endParaRPr lang="en-US" altLang="ko-KR" sz="1200" kern="1200" dirty="0">
              <a:solidFill>
                <a:schemeClr val="tx1"/>
              </a:solidFill>
              <a:effectLst/>
              <a:latin typeface="+mn-lt"/>
              <a:ea typeface="+mn-ea"/>
              <a:cs typeface="+mn-cs"/>
            </a:endParaRPr>
          </a:p>
          <a:p>
            <a:pPr lvl="0"/>
            <a:r>
              <a:rPr lang="en-US" altLang="ko-KR" sz="1200" kern="1200" dirty="0">
                <a:solidFill>
                  <a:schemeClr val="tx1"/>
                </a:solidFill>
                <a:effectLst/>
                <a:latin typeface="+mn-lt"/>
                <a:ea typeface="+mn-ea"/>
                <a:cs typeface="+mn-cs"/>
              </a:rPr>
              <a:t>This work benchmarks three mutually exclusive input pipelines; their relationship to the original PCB-Vision settings is summarized in Table 1</a:t>
            </a:r>
            <a:endParaRPr lang="ko-KR" altLang="ko-KR" sz="1200" kern="1200" dirty="0">
              <a:solidFill>
                <a:schemeClr val="tx1"/>
              </a:solidFill>
              <a:effectLst/>
              <a:latin typeface="+mn-lt"/>
              <a:ea typeface="+mn-ea"/>
              <a:cs typeface="+mn-cs"/>
            </a:endParaRPr>
          </a:p>
          <a:p>
            <a:endParaRPr kumimoji="1" lang="ko-KR" altLang="en-US" dirty="0"/>
          </a:p>
        </p:txBody>
      </p:sp>
      <p:sp>
        <p:nvSpPr>
          <p:cNvPr id="4" name="슬라이드 번호 개체 틀 3">
            <a:extLst>
              <a:ext uri="{FF2B5EF4-FFF2-40B4-BE49-F238E27FC236}">
                <a16:creationId xmlns:a16="http://schemas.microsoft.com/office/drawing/2014/main" id="{034468E3-30DE-B682-F13C-D532966FEEBF}"/>
              </a:ext>
            </a:extLst>
          </p:cNvPr>
          <p:cNvSpPr>
            <a:spLocks noGrp="1"/>
          </p:cNvSpPr>
          <p:nvPr>
            <p:ph type="sldNum" sz="quarter" idx="5"/>
          </p:nvPr>
        </p:nvSpPr>
        <p:spPr/>
        <p:txBody>
          <a:bodyPr/>
          <a:lstStyle/>
          <a:p>
            <a:fld id="{ABBF606A-07B5-4BE0-946D-EDA998E142BA}" type="slidenum">
              <a:rPr lang="ko-KR" altLang="en-US" smtClean="0"/>
              <a:t>5</a:t>
            </a:fld>
            <a:endParaRPr lang="ko-KR" altLang="en-US"/>
          </a:p>
        </p:txBody>
      </p:sp>
    </p:spTree>
    <p:extLst>
      <p:ext uri="{BB962C8B-B14F-4D97-AF65-F5344CB8AC3E}">
        <p14:creationId xmlns:p14="http://schemas.microsoft.com/office/powerpoint/2010/main" val="25043312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3E800-8387-0426-65AA-4B11C035D15E}"/>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ADAC79FC-34E5-5F5C-3D40-98FB1B779A6C}"/>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7B9D30FE-90E9-E366-A640-8F7ACBC1DC9C}"/>
              </a:ext>
            </a:extLst>
          </p:cNvPr>
          <p:cNvSpPr>
            <a:spLocks noGrp="1"/>
          </p:cNvSpPr>
          <p:nvPr>
            <p:ph type="body" idx="1"/>
          </p:nvPr>
        </p:nvSpPr>
        <p:spPr/>
        <p:txBody>
          <a:bodyPr/>
          <a:lstStyle/>
          <a:p>
            <a:pPr latinLnBrk="1"/>
            <a:r>
              <a:rPr lang="en-US" altLang="ko-KR" sz="1200" b="1" kern="1200" dirty="0">
                <a:solidFill>
                  <a:schemeClr val="tx1"/>
                </a:solidFill>
                <a:effectLst/>
                <a:latin typeface="+mn-lt"/>
                <a:ea typeface="+mn-ea"/>
                <a:cs typeface="+mn-cs"/>
              </a:rPr>
              <a:t>2.2.1 Baseline #1(Full-Cube)</a:t>
            </a:r>
            <a:endParaRPr lang="ko-KR"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    </a:t>
            </a:r>
            <a:r>
              <a:rPr lang="en-US" altLang="ko-KR" sz="1200" kern="1200" dirty="0">
                <a:solidFill>
                  <a:schemeClr val="tx1"/>
                </a:solidFill>
                <a:effectLst/>
                <a:latin typeface="+mn-lt"/>
                <a:ea typeface="+mn-ea"/>
                <a:cs typeface="+mn-cs"/>
              </a:rPr>
              <a:t>All 214 spectral bands are supplied to the backbone without dimensionality reduction. Compared with the patch-based approach, this full-frame setup delivers richer spatial context at the cost of a larger first convolution</a:t>
            </a:r>
            <a:endParaRPr lang="ko-KR" altLang="ko-KR" sz="1200" kern="1200" dirty="0">
              <a:solidFill>
                <a:schemeClr val="tx1"/>
              </a:solidFill>
              <a:effectLst/>
              <a:latin typeface="+mn-lt"/>
              <a:ea typeface="+mn-ea"/>
              <a:cs typeface="+mn-cs"/>
            </a:endParaRPr>
          </a:p>
          <a:p>
            <a:endParaRPr kumimoji="1" lang="en-US" altLang="ko-KR" sz="1200" kern="1200" dirty="0">
              <a:solidFill>
                <a:schemeClr val="tx1"/>
              </a:solidFill>
              <a:effectLst/>
              <a:latin typeface="+mn-lt"/>
              <a:ea typeface="+mn-ea"/>
              <a:cs typeface="+mn-cs"/>
            </a:endParaRPr>
          </a:p>
          <a:p>
            <a:pPr latinLnBrk="1"/>
            <a:r>
              <a:rPr lang="en-US" altLang="ko-KR" sz="1200" b="1" kern="1200" dirty="0">
                <a:solidFill>
                  <a:schemeClr val="tx1"/>
                </a:solidFill>
                <a:effectLst/>
                <a:latin typeface="+mn-lt"/>
                <a:ea typeface="+mn-ea"/>
                <a:cs typeface="+mn-cs"/>
              </a:rPr>
              <a:t>2.2.2 Baseline #2(PCA-3)</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    Each 214-dimensional spectrum is projected onto the top three principal components computed over the training set (98.7 % variance retained). The resulting 3-channel tensor mimics RGB and inherits the low memory footprint of the original PCB-Vision PCA pipeline</a:t>
            </a:r>
            <a:endParaRPr kumimoji="1" lang="en-US" altLang="ko-KR" sz="1200" kern="1200" dirty="0">
              <a:solidFill>
                <a:schemeClr val="tx1"/>
              </a:solidFill>
              <a:effectLst/>
              <a:latin typeface="+mn-lt"/>
              <a:ea typeface="+mn-ea"/>
              <a:cs typeface="+mn-cs"/>
            </a:endParaRPr>
          </a:p>
          <a:p>
            <a:endParaRPr kumimoji="1" lang="en-US" altLang="ko-KR" dirty="0"/>
          </a:p>
          <a:p>
            <a:pPr latinLnBrk="1"/>
            <a:r>
              <a:rPr lang="en-US" altLang="ko-KR" sz="1200" b="1" kern="1200" dirty="0">
                <a:solidFill>
                  <a:schemeClr val="tx1"/>
                </a:solidFill>
                <a:effectLst/>
                <a:latin typeface="+mn-lt"/>
                <a:ea typeface="+mn-ea"/>
                <a:cs typeface="+mn-cs"/>
              </a:rPr>
              <a:t>2.2.3 Spectrum Channel Reduction Block (Proposed)</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    The proposed SCRB comprises two sequential 1 × 1 convolutions (214 → 128 → 3) with BatchNorm and ReLU. Because the weights are learned jointly with segmentation loss, the network can preserve minority-class wavelengths that linear PCA may suppress. The SCRB variant shares the same full-frame resolution as Baselines #1 and #2, ensuring that performance differences stem solely from spectral handling.</a:t>
            </a:r>
            <a:endParaRPr kumimoji="1" lang="ko-KR" altLang="en-US" dirty="0"/>
          </a:p>
        </p:txBody>
      </p:sp>
      <p:sp>
        <p:nvSpPr>
          <p:cNvPr id="4" name="슬라이드 번호 개체 틀 3">
            <a:extLst>
              <a:ext uri="{FF2B5EF4-FFF2-40B4-BE49-F238E27FC236}">
                <a16:creationId xmlns:a16="http://schemas.microsoft.com/office/drawing/2014/main" id="{3A332A83-B4AA-EABD-91C1-7A324F0CA707}"/>
              </a:ext>
            </a:extLst>
          </p:cNvPr>
          <p:cNvSpPr>
            <a:spLocks noGrp="1"/>
          </p:cNvSpPr>
          <p:nvPr>
            <p:ph type="sldNum" sz="quarter" idx="5"/>
          </p:nvPr>
        </p:nvSpPr>
        <p:spPr/>
        <p:txBody>
          <a:bodyPr/>
          <a:lstStyle/>
          <a:p>
            <a:fld id="{ABBF606A-07B5-4BE0-946D-EDA998E142BA}" type="slidenum">
              <a:rPr lang="ko-KR" altLang="en-US" smtClean="0"/>
              <a:t>6</a:t>
            </a:fld>
            <a:endParaRPr lang="ko-KR" altLang="en-US"/>
          </a:p>
        </p:txBody>
      </p:sp>
    </p:spTree>
    <p:extLst>
      <p:ext uri="{BB962C8B-B14F-4D97-AF65-F5344CB8AC3E}">
        <p14:creationId xmlns:p14="http://schemas.microsoft.com/office/powerpoint/2010/main" val="53173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68CACD-A7AE-7D78-1D26-EB86B4886D76}"/>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ED99C444-06E0-95EC-0B66-95E484D2E85A}"/>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E4BF5A6C-7F76-B8EA-2144-E1939A716881}"/>
              </a:ext>
            </a:extLst>
          </p:cNvPr>
          <p:cNvSpPr>
            <a:spLocks noGrp="1"/>
          </p:cNvSpPr>
          <p:nvPr>
            <p:ph type="body" idx="1"/>
          </p:nvPr>
        </p:nvSpPr>
        <p:spPr/>
        <p:txBody>
          <a:bodyPr/>
          <a:lstStyle/>
          <a:p>
            <a:r>
              <a:rPr lang="en-US" altLang="ko-KR" sz="1200" kern="1200" dirty="0">
                <a:solidFill>
                  <a:schemeClr val="tx1"/>
                </a:solidFill>
                <a:effectLst/>
                <a:latin typeface="+mn-lt"/>
                <a:ea typeface="+mn-ea"/>
                <a:cs typeface="+mn-cs"/>
              </a:rPr>
              <a:t>Consistent with the original </a:t>
            </a:r>
            <a:r>
              <a:rPr lang="en-US" altLang="ko-KR" sz="1200" i="1" kern="1200" dirty="0">
                <a:solidFill>
                  <a:schemeClr val="tx1"/>
                </a:solidFill>
                <a:effectLst/>
                <a:latin typeface="+mn-lt"/>
                <a:ea typeface="+mn-ea"/>
                <a:cs typeface="+mn-cs"/>
              </a:rPr>
              <a:t>PCB-Vision</a:t>
            </a:r>
            <a:r>
              <a:rPr lang="en-US" altLang="ko-KR" sz="1200" kern="1200" dirty="0">
                <a:solidFill>
                  <a:schemeClr val="tx1"/>
                </a:solidFill>
                <a:effectLst/>
                <a:latin typeface="+mn-lt"/>
                <a:ea typeface="+mn-ea"/>
                <a:cs typeface="+mn-cs"/>
              </a:rPr>
              <a:t> study, we evaluate three mainstream encoder–decoder backbones and attach our </a:t>
            </a:r>
            <a:r>
              <a:rPr lang="en-US" altLang="ko-KR" sz="1200" b="1" kern="1200" dirty="0">
                <a:solidFill>
                  <a:schemeClr val="tx1"/>
                </a:solidFill>
                <a:effectLst/>
                <a:latin typeface="+mn-lt"/>
                <a:ea typeface="+mn-ea"/>
                <a:cs typeface="+mn-cs"/>
              </a:rPr>
              <a:t>Spectrum Channel Reduction Block(SCRB)</a:t>
            </a:r>
            <a:r>
              <a:rPr lang="en-US" altLang="ko-KR" sz="1200" kern="1200" dirty="0">
                <a:solidFill>
                  <a:schemeClr val="tx1"/>
                </a:solidFill>
                <a:effectLst/>
                <a:latin typeface="+mn-lt"/>
                <a:ea typeface="+mn-ea"/>
                <a:cs typeface="+mn-cs"/>
              </a:rPr>
              <a:t> in front of each. Detailed layer-by-layer descriptions can be found in the PCB-Vision appendix</a:t>
            </a:r>
            <a:endParaRPr lang="ko-KR" altLang="ko-KR" sz="1200" kern="1200" dirty="0">
              <a:solidFill>
                <a:schemeClr val="tx1"/>
              </a:solidFill>
              <a:effectLst/>
              <a:latin typeface="+mn-lt"/>
              <a:ea typeface="+mn-ea"/>
              <a:cs typeface="+mn-cs"/>
            </a:endParaRPr>
          </a:p>
          <a:p>
            <a:r>
              <a:rPr lang="en-US" altLang="ko-KR" sz="1200" kern="1200" dirty="0">
                <a:solidFill>
                  <a:schemeClr val="tx1"/>
                </a:solidFill>
                <a:effectLst/>
                <a:latin typeface="+mn-lt"/>
                <a:ea typeface="+mn-ea"/>
                <a:cs typeface="+mn-cs"/>
              </a:rPr>
              <a:t>Apart from attaching the SCRB module (214 → 128 → 3 channels) ahead of the encoder, </a:t>
            </a:r>
            <a:r>
              <a:rPr lang="en-US" altLang="ko-KR" sz="1200" b="1" kern="1200" dirty="0">
                <a:solidFill>
                  <a:schemeClr val="tx1"/>
                </a:solidFill>
                <a:effectLst/>
                <a:latin typeface="+mn-lt"/>
                <a:ea typeface="+mn-ea"/>
                <a:cs typeface="+mn-cs"/>
              </a:rPr>
              <a:t>all hyper-parameters—filter widths, depth (4 down–up stages), activation (ReLU), and final 1 × 1 soft-max layer—match the PCB-Vision configuration</a:t>
            </a:r>
            <a:r>
              <a:rPr lang="en-US" altLang="ko-KR" sz="1200" kern="1200" dirty="0">
                <a:solidFill>
                  <a:schemeClr val="tx1"/>
                </a:solidFill>
                <a:effectLst/>
                <a:latin typeface="+mn-lt"/>
                <a:ea typeface="+mn-ea"/>
                <a:cs typeface="+mn-cs"/>
              </a:rPr>
              <a:t>. Thus any performance difference from the input strategy rather than architectural tweaks</a:t>
            </a:r>
            <a:endParaRPr kumimoji="1" lang="ko-KR" altLang="en-US" dirty="0"/>
          </a:p>
        </p:txBody>
      </p:sp>
      <p:sp>
        <p:nvSpPr>
          <p:cNvPr id="4" name="슬라이드 번호 개체 틀 3">
            <a:extLst>
              <a:ext uri="{FF2B5EF4-FFF2-40B4-BE49-F238E27FC236}">
                <a16:creationId xmlns:a16="http://schemas.microsoft.com/office/drawing/2014/main" id="{B6AFADE9-0074-AE28-E79D-6912DEC32E0D}"/>
              </a:ext>
            </a:extLst>
          </p:cNvPr>
          <p:cNvSpPr>
            <a:spLocks noGrp="1"/>
          </p:cNvSpPr>
          <p:nvPr>
            <p:ph type="sldNum" sz="quarter" idx="5"/>
          </p:nvPr>
        </p:nvSpPr>
        <p:spPr/>
        <p:txBody>
          <a:bodyPr/>
          <a:lstStyle/>
          <a:p>
            <a:fld id="{ABBF606A-07B5-4BE0-946D-EDA998E142BA}" type="slidenum">
              <a:rPr lang="ko-KR" altLang="en-US" smtClean="0"/>
              <a:t>7</a:t>
            </a:fld>
            <a:endParaRPr lang="ko-KR" altLang="en-US"/>
          </a:p>
        </p:txBody>
      </p:sp>
    </p:spTree>
    <p:extLst>
      <p:ext uri="{BB962C8B-B14F-4D97-AF65-F5344CB8AC3E}">
        <p14:creationId xmlns:p14="http://schemas.microsoft.com/office/powerpoint/2010/main" val="34542212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DC62E0-BD9B-116C-E1FF-72E6CE6F7F9A}"/>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4C7D1B85-D85B-B3D8-8141-CCF1554CB4B5}"/>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9A8FFDE5-5E3B-9073-9B73-2E917F6C5E04}"/>
              </a:ext>
            </a:extLst>
          </p:cNvPr>
          <p:cNvSpPr>
            <a:spLocks noGrp="1"/>
          </p:cNvSpPr>
          <p:nvPr>
            <p:ph type="body" idx="1"/>
          </p:nvPr>
        </p:nvSpPr>
        <p:spPr/>
        <p:txBody>
          <a:bodyPr/>
          <a:lstStyle/>
          <a:p>
            <a:r>
              <a:rPr lang="en-US" altLang="ko-KR" sz="1200" kern="1200" dirty="0">
                <a:solidFill>
                  <a:schemeClr val="tx1"/>
                </a:solidFill>
                <a:effectLst/>
                <a:latin typeface="+mn-lt"/>
                <a:ea typeface="+mn-ea"/>
                <a:cs typeface="+mn-cs"/>
              </a:rPr>
              <a:t>The learning schedule mirrors the PCB-Vision baseline to ensure comparability.</a:t>
            </a:r>
            <a:endParaRPr lang="ko-KR" altLang="ko-KR" sz="1200" kern="1200" dirty="0">
              <a:solidFill>
                <a:schemeClr val="tx1"/>
              </a:solidFill>
              <a:effectLst/>
              <a:latin typeface="+mn-lt"/>
              <a:ea typeface="+mn-ea"/>
              <a:cs typeface="+mn-cs"/>
            </a:endParaRPr>
          </a:p>
        </p:txBody>
      </p:sp>
      <p:sp>
        <p:nvSpPr>
          <p:cNvPr id="4" name="슬라이드 번호 개체 틀 3">
            <a:extLst>
              <a:ext uri="{FF2B5EF4-FFF2-40B4-BE49-F238E27FC236}">
                <a16:creationId xmlns:a16="http://schemas.microsoft.com/office/drawing/2014/main" id="{64EAC453-5EFE-02F2-70E6-A11FB8814948}"/>
              </a:ext>
            </a:extLst>
          </p:cNvPr>
          <p:cNvSpPr>
            <a:spLocks noGrp="1"/>
          </p:cNvSpPr>
          <p:nvPr>
            <p:ph type="sldNum" sz="quarter" idx="5"/>
          </p:nvPr>
        </p:nvSpPr>
        <p:spPr/>
        <p:txBody>
          <a:bodyPr/>
          <a:lstStyle/>
          <a:p>
            <a:fld id="{ABBF606A-07B5-4BE0-946D-EDA998E142BA}" type="slidenum">
              <a:rPr lang="ko-KR" altLang="en-US" smtClean="0"/>
              <a:t>8</a:t>
            </a:fld>
            <a:endParaRPr lang="ko-KR" altLang="en-US"/>
          </a:p>
        </p:txBody>
      </p:sp>
    </p:spTree>
    <p:extLst>
      <p:ext uri="{BB962C8B-B14F-4D97-AF65-F5344CB8AC3E}">
        <p14:creationId xmlns:p14="http://schemas.microsoft.com/office/powerpoint/2010/main" val="2047929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6B009A-ABA8-6E2F-F7EC-EA00E1B0214D}"/>
            </a:ext>
          </a:extLst>
        </p:cNvPr>
        <p:cNvGrpSpPr/>
        <p:nvPr/>
      </p:nvGrpSpPr>
      <p:grpSpPr>
        <a:xfrm>
          <a:off x="0" y="0"/>
          <a:ext cx="0" cy="0"/>
          <a:chOff x="0" y="0"/>
          <a:chExt cx="0" cy="0"/>
        </a:xfrm>
      </p:grpSpPr>
      <p:sp>
        <p:nvSpPr>
          <p:cNvPr id="2" name="슬라이드 이미지 개체 틀 1">
            <a:extLst>
              <a:ext uri="{FF2B5EF4-FFF2-40B4-BE49-F238E27FC236}">
                <a16:creationId xmlns:a16="http://schemas.microsoft.com/office/drawing/2014/main" id="{F5AF9F4D-6A3A-5739-FB64-6D7E4710FE83}"/>
              </a:ext>
            </a:extLst>
          </p:cNvPr>
          <p:cNvSpPr>
            <a:spLocks noGrp="1" noRot="1" noChangeAspect="1"/>
          </p:cNvSpPr>
          <p:nvPr>
            <p:ph type="sldImg"/>
          </p:nvPr>
        </p:nvSpPr>
        <p:spPr/>
      </p:sp>
      <p:sp>
        <p:nvSpPr>
          <p:cNvPr id="3" name="슬라이드 노트 개체 틀 2">
            <a:extLst>
              <a:ext uri="{FF2B5EF4-FFF2-40B4-BE49-F238E27FC236}">
                <a16:creationId xmlns:a16="http://schemas.microsoft.com/office/drawing/2014/main" id="{7BEB99DC-BD6C-6CA2-4AD1-E42ABD17A66B}"/>
              </a:ext>
            </a:extLst>
          </p:cNvPr>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b="1" kern="1200" dirty="0">
                <a:solidFill>
                  <a:schemeClr val="tx1"/>
                </a:solidFill>
                <a:effectLst/>
                <a:latin typeface="+mn-lt"/>
                <a:ea typeface="+mn-ea"/>
                <a:cs typeface="+mn-cs"/>
              </a:rPr>
              <a:t>Others</a:t>
            </a:r>
            <a:r>
              <a:rPr lang="en-US" altLang="ko-KR" sz="1200" kern="1200" dirty="0">
                <a:solidFill>
                  <a:schemeClr val="tx1"/>
                </a:solidFill>
                <a:effectLst/>
                <a:latin typeface="+mn-lt"/>
                <a:ea typeface="+mn-ea"/>
                <a:cs typeface="+mn-cs"/>
              </a:rPr>
              <a:t> remain saturated (≥ 0.93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for all inputs, indicating that background pixels are easily recoverable. </a:t>
            </a:r>
            <a:r>
              <a:rPr lang="en-US" altLang="ko-KR" sz="1200" b="1" kern="1200" dirty="0">
                <a:solidFill>
                  <a:schemeClr val="tx1"/>
                </a:solidFill>
                <a:effectLst/>
                <a:latin typeface="+mn-lt"/>
                <a:ea typeface="+mn-ea"/>
                <a:cs typeface="+mn-cs"/>
              </a:rPr>
              <a:t>IC</a:t>
            </a:r>
            <a:r>
              <a:rPr lang="en-US" altLang="ko-KR" sz="1200" kern="1200" dirty="0">
                <a:solidFill>
                  <a:schemeClr val="tx1"/>
                </a:solidFill>
                <a:effectLst/>
                <a:latin typeface="+mn-lt"/>
                <a:ea typeface="+mn-ea"/>
                <a:cs typeface="+mn-cs"/>
              </a:rPr>
              <a:t> class sees a modest 5–9 % absolute drop when switching from</a:t>
            </a:r>
            <a:r>
              <a:rPr lang="en-US" altLang="ko-KR" sz="1200" b="1" kern="1200" dirty="0">
                <a:solidFill>
                  <a:schemeClr val="tx1"/>
                </a:solidFill>
                <a:effectLst/>
                <a:latin typeface="+mn-lt"/>
                <a:ea typeface="+mn-ea"/>
                <a:cs typeface="+mn-cs"/>
              </a:rPr>
              <a:t> Baseline #1</a:t>
            </a:r>
            <a:r>
              <a:rPr lang="en-US" altLang="ko-KR" sz="1200" kern="1200" dirty="0">
                <a:solidFill>
                  <a:schemeClr val="tx1"/>
                </a:solidFill>
                <a:effectLst/>
                <a:latin typeface="+mn-lt"/>
                <a:ea typeface="+mn-ea"/>
                <a:cs typeface="+mn-cs"/>
              </a:rPr>
              <a:t> to </a:t>
            </a:r>
            <a:r>
              <a:rPr lang="en-US" altLang="ko-KR" sz="1200" b="1" kern="1200" dirty="0">
                <a:solidFill>
                  <a:schemeClr val="tx1"/>
                </a:solidFill>
                <a:effectLst/>
                <a:latin typeface="+mn-lt"/>
                <a:ea typeface="+mn-ea"/>
                <a:cs typeface="+mn-cs"/>
              </a:rPr>
              <a:t>Proposed</a:t>
            </a:r>
            <a:r>
              <a:rPr lang="en-US" altLang="ko-KR" sz="1200" kern="1200" dirty="0">
                <a:solidFill>
                  <a:schemeClr val="tx1"/>
                </a:solidFill>
                <a:effectLst/>
                <a:latin typeface="+mn-lt"/>
                <a:ea typeface="+mn-ea"/>
                <a:cs typeface="+mn-cs"/>
              </a:rPr>
              <a:t>. Attribute this to slight attenuation of high-frequency spectra that characterize epoxy encapsulants. </a:t>
            </a:r>
            <a:r>
              <a:rPr lang="en-US" altLang="ko-KR" sz="1200" b="1" kern="1200" dirty="0">
                <a:solidFill>
                  <a:schemeClr val="tx1"/>
                </a:solidFill>
                <a:effectLst/>
                <a:latin typeface="+mn-lt"/>
                <a:ea typeface="+mn-ea"/>
                <a:cs typeface="+mn-cs"/>
              </a:rPr>
              <a:t>Capacitor</a:t>
            </a:r>
            <a:r>
              <a:rPr lang="en-US" altLang="ko-KR" sz="1200" kern="1200" dirty="0">
                <a:solidFill>
                  <a:schemeClr val="tx1"/>
                </a:solidFill>
                <a:effectLst/>
                <a:latin typeface="+mn-lt"/>
                <a:ea typeface="+mn-ea"/>
                <a:cs typeface="+mn-cs"/>
              </a:rPr>
              <a:t> and </a:t>
            </a:r>
            <a:r>
              <a:rPr lang="en-US" altLang="ko-KR" sz="1200" b="1" kern="1200" dirty="0">
                <a:solidFill>
                  <a:schemeClr val="tx1"/>
                </a:solidFill>
                <a:effectLst/>
                <a:latin typeface="+mn-lt"/>
                <a:ea typeface="+mn-ea"/>
                <a:cs typeface="+mn-cs"/>
              </a:rPr>
              <a:t>Connector</a:t>
            </a:r>
            <a:r>
              <a:rPr lang="en-US" altLang="ko-KR" sz="1200" kern="1200" dirty="0">
                <a:solidFill>
                  <a:schemeClr val="tx1"/>
                </a:solidFill>
                <a:effectLst/>
                <a:latin typeface="+mn-lt"/>
                <a:ea typeface="+mn-ea"/>
                <a:cs typeface="+mn-cs"/>
              </a:rPr>
              <a:t> benefit most from SCRB; </a:t>
            </a:r>
            <a:r>
              <a:rPr lang="en-US" altLang="ko-KR" sz="1200" kern="1200" dirty="0" err="1">
                <a:solidFill>
                  <a:schemeClr val="tx1"/>
                </a:solidFill>
                <a:effectLst/>
                <a:latin typeface="+mn-lt"/>
                <a:ea typeface="+mn-ea"/>
                <a:cs typeface="+mn-cs"/>
              </a:rPr>
              <a:t>IoU</a:t>
            </a:r>
            <a:r>
              <a:rPr lang="en-US" altLang="ko-KR" sz="1200" kern="1200" dirty="0">
                <a:solidFill>
                  <a:schemeClr val="tx1"/>
                </a:solidFill>
                <a:effectLst/>
                <a:latin typeface="+mn-lt"/>
                <a:ea typeface="+mn-ea"/>
                <a:cs typeface="+mn-cs"/>
              </a:rPr>
              <a:t> increases by </a:t>
            </a:r>
            <a:r>
              <a:rPr lang="en-US" altLang="ko-KR" sz="1200" b="1" kern="1200" dirty="0">
                <a:solidFill>
                  <a:schemeClr val="tx1"/>
                </a:solidFill>
                <a:effectLst/>
                <a:latin typeface="+mn-lt"/>
                <a:ea typeface="+mn-ea"/>
                <a:cs typeface="+mn-cs"/>
              </a:rPr>
              <a:t>+0.21</a:t>
            </a:r>
            <a:r>
              <a:rPr lang="en-US" altLang="ko-KR" sz="1200" kern="1200" dirty="0">
                <a:solidFill>
                  <a:schemeClr val="tx1"/>
                </a:solidFill>
                <a:effectLst/>
                <a:latin typeface="+mn-lt"/>
                <a:ea typeface="+mn-ea"/>
                <a:cs typeface="+mn-cs"/>
              </a:rPr>
              <a:t> (Cap) and </a:t>
            </a:r>
            <a:r>
              <a:rPr lang="en-US" altLang="ko-KR" sz="1200" b="1" kern="1200" dirty="0">
                <a:solidFill>
                  <a:schemeClr val="tx1"/>
                </a:solidFill>
                <a:effectLst/>
                <a:latin typeface="+mn-lt"/>
                <a:ea typeface="+mn-ea"/>
                <a:cs typeface="+mn-cs"/>
              </a:rPr>
              <a:t>+0.54</a:t>
            </a:r>
            <a:r>
              <a:rPr lang="en-US" altLang="ko-KR" sz="1200" kern="1200" dirty="0">
                <a:solidFill>
                  <a:schemeClr val="tx1"/>
                </a:solidFill>
                <a:effectLst/>
                <a:latin typeface="+mn-lt"/>
                <a:ea typeface="+mn-ea"/>
                <a:cs typeface="+mn-cs"/>
              </a:rPr>
              <a:t> (Conn) compared with Baseline #2 and even surpass Baseline #1</a:t>
            </a:r>
            <a:endParaRPr kumimoji="1" lang="ko-KR" altLang="en-US" dirty="0"/>
          </a:p>
        </p:txBody>
      </p:sp>
      <p:sp>
        <p:nvSpPr>
          <p:cNvPr id="4" name="슬라이드 번호 개체 틀 3">
            <a:extLst>
              <a:ext uri="{FF2B5EF4-FFF2-40B4-BE49-F238E27FC236}">
                <a16:creationId xmlns:a16="http://schemas.microsoft.com/office/drawing/2014/main" id="{1C7E9F3D-ACC9-37ED-A936-96FBF0807D68}"/>
              </a:ext>
            </a:extLst>
          </p:cNvPr>
          <p:cNvSpPr>
            <a:spLocks noGrp="1"/>
          </p:cNvSpPr>
          <p:nvPr>
            <p:ph type="sldNum" sz="quarter" idx="5"/>
          </p:nvPr>
        </p:nvSpPr>
        <p:spPr/>
        <p:txBody>
          <a:bodyPr/>
          <a:lstStyle/>
          <a:p>
            <a:fld id="{ABBF606A-07B5-4BE0-946D-EDA998E142BA}" type="slidenum">
              <a:rPr lang="ko-KR" altLang="en-US" smtClean="0"/>
              <a:t>9</a:t>
            </a:fld>
            <a:endParaRPr lang="ko-KR" altLang="en-US"/>
          </a:p>
        </p:txBody>
      </p:sp>
    </p:spTree>
    <p:extLst>
      <p:ext uri="{BB962C8B-B14F-4D97-AF65-F5344CB8AC3E}">
        <p14:creationId xmlns:p14="http://schemas.microsoft.com/office/powerpoint/2010/main" val="14604153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ko-KR" altLang="en-US"/>
              <a:t>마스터 제목 스타일 편집</a:t>
            </a:r>
            <a:endParaRPr lang="en-US"/>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ko-KR" altLang="en-US"/>
              <a:t>클릭하여 마스터 부제목 스타일 편집</a:t>
            </a:r>
            <a:endParaRPr lang="en-US"/>
          </a:p>
        </p:txBody>
      </p:sp>
      <p:sp>
        <p:nvSpPr>
          <p:cNvPr id="4" name="Date Placeholder 3"/>
          <p:cNvSpPr>
            <a:spLocks noGrp="1"/>
          </p:cNvSpPr>
          <p:nvPr>
            <p:ph type="dt" sz="half" idx="10"/>
          </p:nvPr>
        </p:nvSpPr>
        <p:spPr/>
        <p:txBody>
          <a:bodyPr/>
          <a:lstStyle>
            <a:lvl1pPr>
              <a:defRPr/>
            </a:lvl1pPr>
          </a:lstStyle>
          <a:p>
            <a:fld id="{A86AC747-CE37-4F70-8EBC-1B56ECE812AB}" type="datetime1">
              <a:rPr lang="ko-KR" altLang="en-US" smtClean="0"/>
              <a:pPr/>
              <a:t>2025. 6. 25.</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1513630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lvl1pPr>
              <a:defRPr/>
            </a:lvl1pPr>
          </a:lstStyle>
          <a:p>
            <a:fld id="{DC2873BA-FEF6-4B36-9F96-5DA14A1E2F68}" type="datetime1">
              <a:rPr lang="ko-KR" altLang="en-US" smtClean="0"/>
              <a:pPr/>
              <a:t>2025. 6. 25.</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361824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ko-KR" altLang="en-US"/>
              <a:t>마스터 제목 스타일 편집</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lvl1pPr>
              <a:defRPr/>
            </a:lvl1pPr>
          </a:lstStyle>
          <a:p>
            <a:fld id="{9E4E9562-9C17-4372-85D1-FFC46DC99AAE}" type="datetime1">
              <a:rPr lang="ko-KR" altLang="en-US" smtClean="0"/>
              <a:pPr/>
              <a:t>2025. 6. 25.</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688224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a:xfrm>
            <a:off x="452020" y="365760"/>
            <a:ext cx="9794387" cy="531548"/>
          </a:xfrm>
        </p:spPr>
        <p:txBody>
          <a:bodyPr/>
          <a:lstStyle/>
          <a:p>
            <a:r>
              <a:rPr lang="ko-KR" altLang="en-US"/>
              <a:t>마스터 제목 스타일 편집</a:t>
            </a:r>
            <a:endParaRPr lang="en-US"/>
          </a:p>
        </p:txBody>
      </p:sp>
      <p:sp>
        <p:nvSpPr>
          <p:cNvPr id="3" name="Content Placeholder 2"/>
          <p:cNvSpPr>
            <a:spLocks noGrp="1"/>
          </p:cNvSpPr>
          <p:nvPr>
            <p:ph idx="1"/>
          </p:nvPr>
        </p:nvSpPr>
        <p:spPr>
          <a:xfrm>
            <a:off x="437744" y="1324598"/>
            <a:ext cx="10922983" cy="4855539"/>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lvl1pPr>
              <a:defRPr/>
            </a:lvl1pPr>
          </a:lstStyle>
          <a:p>
            <a:fld id="{1A9EE1CB-18FD-4F97-921C-1D4835568437}" type="datetime1">
              <a:rPr lang="ko-KR" altLang="en-US" smtClean="0"/>
              <a:pPr/>
              <a:t>2025. 6. 25.</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
        <p:nvSpPr>
          <p:cNvPr id="7" name="직사각형 6">
            <a:extLst>
              <a:ext uri="{FF2B5EF4-FFF2-40B4-BE49-F238E27FC236}">
                <a16:creationId xmlns:a16="http://schemas.microsoft.com/office/drawing/2014/main" id="{7554F3E9-3891-D757-C50F-F91992E0A2DC}"/>
              </a:ext>
            </a:extLst>
          </p:cNvPr>
          <p:cNvSpPr/>
          <p:nvPr userDrawn="1"/>
        </p:nvSpPr>
        <p:spPr>
          <a:xfrm>
            <a:off x="437744" y="965763"/>
            <a:ext cx="8364612" cy="45719"/>
          </a:xfrm>
          <a:prstGeom prst="rect">
            <a:avLst/>
          </a:prstGeom>
          <a:gradFill>
            <a:gsLst>
              <a:gs pos="0">
                <a:schemeClr val="bg1"/>
              </a:gs>
              <a:gs pos="0">
                <a:schemeClr val="bg2">
                  <a:shade val="67500"/>
                  <a:satMod val="115000"/>
                  <a:alpha val="98000"/>
                  <a:lumMod val="0"/>
                </a:schemeClr>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lumMod val="75000"/>
                </a:schemeClr>
              </a:solidFill>
            </a:endParaRPr>
          </a:p>
        </p:txBody>
      </p:sp>
      <p:sp>
        <p:nvSpPr>
          <p:cNvPr id="8" name="직사각형 7">
            <a:extLst>
              <a:ext uri="{FF2B5EF4-FFF2-40B4-BE49-F238E27FC236}">
                <a16:creationId xmlns:a16="http://schemas.microsoft.com/office/drawing/2014/main" id="{AF2B49EF-45D1-1D7E-DAC7-5C36D0702092}"/>
              </a:ext>
            </a:extLst>
          </p:cNvPr>
          <p:cNvSpPr/>
          <p:nvPr userDrawn="1"/>
        </p:nvSpPr>
        <p:spPr>
          <a:xfrm>
            <a:off x="2661091" y="6362698"/>
            <a:ext cx="9158218" cy="50057"/>
          </a:xfrm>
          <a:prstGeom prst="rect">
            <a:avLst/>
          </a:prstGeom>
          <a:gradFill>
            <a:gsLst>
              <a:gs pos="0">
                <a:schemeClr val="bg1"/>
              </a:gs>
              <a:gs pos="100000">
                <a:schemeClr val="bg2">
                  <a:shade val="67500"/>
                  <a:satMod val="115000"/>
                  <a:alpha val="98000"/>
                  <a:lumMod val="0"/>
                </a:schemeClr>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lumMod val="75000"/>
                </a:schemeClr>
              </a:solidFill>
            </a:endParaRPr>
          </a:p>
        </p:txBody>
      </p:sp>
    </p:spTree>
    <p:extLst>
      <p:ext uri="{BB962C8B-B14F-4D97-AF65-F5344CB8AC3E}">
        <p14:creationId xmlns:p14="http://schemas.microsoft.com/office/powerpoint/2010/main" val="190132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ko-KR" altLang="en-US"/>
              <a:t>마스터 제목 스타일 편집</a:t>
            </a:r>
            <a:endParaRPr lang="en-US"/>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lvl1pPr>
              <a:defRPr/>
            </a:lvl1pPr>
          </a:lstStyle>
          <a:p>
            <a:fld id="{54909422-CFB7-42C6-8AA2-A1472A52F5DC}" type="datetime1">
              <a:rPr lang="ko-KR" altLang="en-US" smtClean="0"/>
              <a:pPr/>
              <a:t>2025. 6. 25.</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2622714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Content Placeholder 2"/>
          <p:cNvSpPr>
            <a:spLocks noGrp="1"/>
          </p:cNvSpPr>
          <p:nvPr>
            <p:ph sz="half" idx="1"/>
          </p:nvPr>
        </p:nvSpPr>
        <p:spPr>
          <a:xfrm>
            <a:off x="845127" y="1828800"/>
            <a:ext cx="5181600" cy="4351337"/>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Content Placeholder 3"/>
          <p:cNvSpPr>
            <a:spLocks noGrp="1"/>
          </p:cNvSpPr>
          <p:nvPr>
            <p:ph sz="half" idx="2"/>
          </p:nvPr>
        </p:nvSpPr>
        <p:spPr>
          <a:xfrm>
            <a:off x="6172200" y="1828800"/>
            <a:ext cx="5181600" cy="4351337"/>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Date Placeholder 4"/>
          <p:cNvSpPr>
            <a:spLocks noGrp="1"/>
          </p:cNvSpPr>
          <p:nvPr>
            <p:ph type="dt" sz="half" idx="10"/>
          </p:nvPr>
        </p:nvSpPr>
        <p:spPr/>
        <p:txBody>
          <a:bodyPr/>
          <a:lstStyle>
            <a:lvl1pPr>
              <a:defRPr/>
            </a:lvl1pPr>
          </a:lstStyle>
          <a:p>
            <a:fld id="{F0DB58CF-529A-4451-9939-F6168760CF0A}" type="datetime1">
              <a:rPr lang="ko-KR" altLang="en-US" smtClean="0"/>
              <a:pPr/>
              <a:t>2025. 6. 25.</a:t>
            </a:fld>
            <a:endParaRPr lang="ko-KR" altLang="en-US"/>
          </a:p>
        </p:txBody>
      </p:sp>
      <p:sp>
        <p:nvSpPr>
          <p:cNvPr id="6" name="Footer Placeholder 5"/>
          <p:cNvSpPr>
            <a:spLocks noGrp="1"/>
          </p:cNvSpPr>
          <p:nvPr>
            <p:ph type="ftr" sz="quarter" idx="11"/>
          </p:nvPr>
        </p:nvSpPr>
        <p:spPr/>
        <p:txBody>
          <a:bodyPr/>
          <a:lstStyle>
            <a:lvl1pPr>
              <a:defRPr/>
            </a:lvl1pPr>
          </a:lstStyle>
          <a:p>
            <a:endParaRPr lang="ko-KR" altLang="en-US"/>
          </a:p>
        </p:txBody>
      </p:sp>
      <p:sp>
        <p:nvSpPr>
          <p:cNvPr id="7" name="Slide Number Placeholder 6"/>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120836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비교">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845127" y="2507550"/>
            <a:ext cx="5156200" cy="3680525"/>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6172200" y="2507550"/>
            <a:ext cx="5181601" cy="3680525"/>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7" name="Date Placeholder 6"/>
          <p:cNvSpPr>
            <a:spLocks noGrp="1"/>
          </p:cNvSpPr>
          <p:nvPr>
            <p:ph type="dt" sz="half" idx="10"/>
          </p:nvPr>
        </p:nvSpPr>
        <p:spPr/>
        <p:txBody>
          <a:bodyPr/>
          <a:lstStyle>
            <a:lvl1pPr>
              <a:defRPr/>
            </a:lvl1pPr>
          </a:lstStyle>
          <a:p>
            <a:fld id="{00B64399-EA23-4C5A-ACA5-A75593CB8DA8}" type="datetime1">
              <a:rPr lang="ko-KR" altLang="en-US" smtClean="0"/>
              <a:pPr/>
              <a:t>2025. 6. 25.</a:t>
            </a:fld>
            <a:endParaRPr lang="ko-KR" altLang="en-US"/>
          </a:p>
        </p:txBody>
      </p:sp>
      <p:sp>
        <p:nvSpPr>
          <p:cNvPr id="8" name="Footer Placeholder 7"/>
          <p:cNvSpPr>
            <a:spLocks noGrp="1"/>
          </p:cNvSpPr>
          <p:nvPr>
            <p:ph type="ftr" sz="quarter" idx="11"/>
          </p:nvPr>
        </p:nvSpPr>
        <p:spPr/>
        <p:txBody>
          <a:bodyPr/>
          <a:lstStyle>
            <a:lvl1pPr>
              <a:defRPr/>
            </a:lvl1pPr>
          </a:lstStyle>
          <a:p>
            <a:endParaRPr lang="ko-KR" altLang="en-US"/>
          </a:p>
        </p:txBody>
      </p:sp>
      <p:sp>
        <p:nvSpPr>
          <p:cNvPr id="9" name="Slide Number Placeholder 8"/>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
        <p:nvSpPr>
          <p:cNvPr id="10" name="Title 9"/>
          <p:cNvSpPr>
            <a:spLocks noGrp="1"/>
          </p:cNvSpPr>
          <p:nvPr>
            <p:ph type="title"/>
          </p:nvPr>
        </p:nvSpPr>
        <p:spPr/>
        <p:txBody>
          <a:bodyPr/>
          <a:lstStyle/>
          <a:p>
            <a:r>
              <a:rPr lang="ko-KR" altLang="en-US"/>
              <a:t>마스터 제목 스타일 편집</a:t>
            </a:r>
            <a:endParaRPr lang="en-US"/>
          </a:p>
        </p:txBody>
      </p:sp>
    </p:spTree>
    <p:extLst>
      <p:ext uri="{BB962C8B-B14F-4D97-AF65-F5344CB8AC3E}">
        <p14:creationId xmlns:p14="http://schemas.microsoft.com/office/powerpoint/2010/main" val="550025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제목만">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lvl1pPr>
          </a:lstStyle>
          <a:p>
            <a:fld id="{334098F0-9D89-4795-8303-9A71526FBF67}" type="datetime1">
              <a:rPr lang="ko-KR" altLang="en-US" smtClean="0"/>
              <a:pPr/>
              <a:t>2025. 6. 25.</a:t>
            </a:fld>
            <a:endParaRPr lang="ko-KR" altLang="en-US"/>
          </a:p>
        </p:txBody>
      </p:sp>
      <p:sp>
        <p:nvSpPr>
          <p:cNvPr id="4" name="Footer Placeholder 3"/>
          <p:cNvSpPr>
            <a:spLocks noGrp="1"/>
          </p:cNvSpPr>
          <p:nvPr>
            <p:ph type="ftr" sz="quarter" idx="11"/>
          </p:nvPr>
        </p:nvSpPr>
        <p:spPr/>
        <p:txBody>
          <a:bodyPr/>
          <a:lstStyle>
            <a:lvl1pPr>
              <a:defRPr/>
            </a:lvl1pPr>
          </a:lstStyle>
          <a:p>
            <a:endParaRPr lang="ko-KR" altLang="en-US"/>
          </a:p>
        </p:txBody>
      </p:sp>
      <p:sp>
        <p:nvSpPr>
          <p:cNvPr id="5" name="Slide Number Placeholder 4"/>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
        <p:nvSpPr>
          <p:cNvPr id="6" name="Title 5"/>
          <p:cNvSpPr>
            <a:spLocks noGrp="1"/>
          </p:cNvSpPr>
          <p:nvPr>
            <p:ph type="title"/>
          </p:nvPr>
        </p:nvSpPr>
        <p:spPr/>
        <p:txBody>
          <a:bodyPr/>
          <a:lstStyle/>
          <a:p>
            <a:r>
              <a:rPr lang="ko-KR" altLang="en-US"/>
              <a:t>마스터 제목 스타일 편집</a:t>
            </a:r>
            <a:endParaRPr lang="en-US"/>
          </a:p>
        </p:txBody>
      </p:sp>
    </p:spTree>
    <p:extLst>
      <p:ext uri="{BB962C8B-B14F-4D97-AF65-F5344CB8AC3E}">
        <p14:creationId xmlns:p14="http://schemas.microsoft.com/office/powerpoint/2010/main" val="2311514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337D8DD0-62C4-4358-B46D-D3CC6854E1DD}" type="datetime1">
              <a:rPr lang="ko-KR" altLang="en-US" smtClean="0"/>
              <a:pPr/>
              <a:t>2025. 6. 25.</a:t>
            </a:fld>
            <a:endParaRPr lang="ko-KR" altLang="en-US"/>
          </a:p>
        </p:txBody>
      </p:sp>
      <p:sp>
        <p:nvSpPr>
          <p:cNvPr id="3" name="Footer Placeholder 2"/>
          <p:cNvSpPr>
            <a:spLocks noGrp="1"/>
          </p:cNvSpPr>
          <p:nvPr>
            <p:ph type="ftr" sz="quarter" idx="11"/>
          </p:nvPr>
        </p:nvSpPr>
        <p:spPr/>
        <p:txBody>
          <a:bodyPr/>
          <a:lstStyle>
            <a:lvl1pPr>
              <a:defRPr/>
            </a:lvl1pPr>
          </a:lstStyle>
          <a:p>
            <a:endParaRPr lang="ko-KR" altLang="en-US"/>
          </a:p>
        </p:txBody>
      </p:sp>
      <p:sp>
        <p:nvSpPr>
          <p:cNvPr id="4" name="Slide Number Placeholder 3"/>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1978903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ko-KR" altLang="en-US"/>
              <a:t>마스터 제목 스타일 편집</a:t>
            </a:r>
            <a:endParaRPr lang="en-US"/>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lvl1pPr>
              <a:defRPr/>
            </a:lvl1pPr>
          </a:lstStyle>
          <a:p>
            <a:fld id="{198D7A8F-E021-46AC-9B15-D0E4F8C4E959}" type="datetime1">
              <a:rPr lang="ko-KR" altLang="en-US" smtClean="0"/>
              <a:pPr/>
              <a:t>2025. 6. 25.</a:t>
            </a:fld>
            <a:endParaRPr lang="ko-KR" altLang="en-US"/>
          </a:p>
        </p:txBody>
      </p:sp>
      <p:sp>
        <p:nvSpPr>
          <p:cNvPr id="6" name="Footer Placeholder 5"/>
          <p:cNvSpPr>
            <a:spLocks noGrp="1"/>
          </p:cNvSpPr>
          <p:nvPr>
            <p:ph type="ftr" sz="quarter" idx="11"/>
          </p:nvPr>
        </p:nvSpPr>
        <p:spPr/>
        <p:txBody>
          <a:bodyPr/>
          <a:lstStyle>
            <a:lvl1pPr>
              <a:defRPr/>
            </a:lvl1pPr>
          </a:lstStyle>
          <a:p>
            <a:endParaRPr lang="ko-KR" altLang="en-US"/>
          </a:p>
        </p:txBody>
      </p:sp>
      <p:sp>
        <p:nvSpPr>
          <p:cNvPr id="7" name="Slide Number Placeholder 6"/>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4104815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ko-KR" altLang="en-US"/>
              <a:t>마스터 제목 스타일 편집</a:t>
            </a:r>
            <a:endParaRPr lang="en-US"/>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lvl1pPr>
              <a:defRPr/>
            </a:lvl1pPr>
          </a:lstStyle>
          <a:p>
            <a:fld id="{7B0DCE00-3A7D-4F3B-B41D-494CC284CA4D}" type="datetime1">
              <a:rPr lang="ko-KR" altLang="en-US" smtClean="0"/>
              <a:pPr/>
              <a:t>2025. 6. 25.</a:t>
            </a:fld>
            <a:endParaRPr lang="ko-KR" altLang="en-US"/>
          </a:p>
        </p:txBody>
      </p:sp>
      <p:sp>
        <p:nvSpPr>
          <p:cNvPr id="6" name="Footer Placeholder 5"/>
          <p:cNvSpPr>
            <a:spLocks noGrp="1"/>
          </p:cNvSpPr>
          <p:nvPr>
            <p:ph type="ftr" sz="quarter" idx="11"/>
          </p:nvPr>
        </p:nvSpPr>
        <p:spPr/>
        <p:txBody>
          <a:bodyPr/>
          <a:lstStyle>
            <a:lvl1pPr>
              <a:defRPr/>
            </a:lvl1pPr>
          </a:lstStyle>
          <a:p>
            <a:endParaRPr lang="ko-KR" altLang="en-US"/>
          </a:p>
        </p:txBody>
      </p:sp>
      <p:sp>
        <p:nvSpPr>
          <p:cNvPr id="7" name="Slide Number Placeholder 6"/>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2155309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ko-KR" altLang="en-US"/>
              <a:t>마스터 제목 스타일 편집</a:t>
            </a:r>
            <a:endParaRPr lang="en-US"/>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7E047A37-A9AE-4A9E-A814-F71FF98CEC55}" type="datetime1">
              <a:rPr lang="ko-KR" altLang="en-US" smtClean="0"/>
              <a:pPr/>
              <a:t>2025. 6. 25.</a:t>
            </a:fld>
            <a:endParaRPr lang="ko-KR"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ko-KR" alt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26670439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p:titleStyle>
    <p:bodyStyle>
      <a:lvl1pPr marL="228600" indent="-228600" algn="l" defTabSz="914400" rtl="0" eaLnBrk="1" latinLnBrk="1" hangingPunct="1">
        <a:lnSpc>
          <a:spcPct val="90000"/>
        </a:lnSpc>
        <a:spcBef>
          <a:spcPts val="1000"/>
        </a:spcBef>
        <a:buFont typeface="Wingdings 2" pitchFamily="18" charset="2"/>
        <a:buChar char=""/>
        <a:defRPr sz="2800" kern="1200">
          <a:solidFill>
            <a:schemeClr val="tx1"/>
          </a:solidFill>
          <a:latin typeface="서울남산체 EB" panose="02020503020101020101" pitchFamily="18" charset="-127"/>
          <a:ea typeface="서울남산체 EB" panose="02020503020101020101" pitchFamily="18" charset="-127"/>
          <a:cs typeface="+mn-cs"/>
        </a:defRPr>
      </a:lvl1pPr>
      <a:lvl2pPr marL="685800" indent="-228600" algn="l" defTabSz="914400" rtl="0" eaLnBrk="1" latinLnBrk="1" hangingPunct="1">
        <a:lnSpc>
          <a:spcPct val="90000"/>
        </a:lnSpc>
        <a:spcBef>
          <a:spcPts val="500"/>
        </a:spcBef>
        <a:buFont typeface="Wingdings 2" pitchFamily="18" charset="2"/>
        <a:buChar char=""/>
        <a:defRPr sz="2400" kern="1200">
          <a:solidFill>
            <a:schemeClr val="tx1"/>
          </a:solidFill>
          <a:latin typeface="서울남산체 EB" panose="02020503020101020101" pitchFamily="18" charset="-127"/>
          <a:ea typeface="서울남산체 EB" panose="02020503020101020101" pitchFamily="18" charset="-127"/>
          <a:cs typeface="+mn-cs"/>
        </a:defRPr>
      </a:lvl2pPr>
      <a:lvl3pPr marL="1143000" indent="-228600" algn="l" defTabSz="914400" rtl="0" eaLnBrk="1" latinLnBrk="1" hangingPunct="1">
        <a:lnSpc>
          <a:spcPct val="90000"/>
        </a:lnSpc>
        <a:spcBef>
          <a:spcPts val="500"/>
        </a:spcBef>
        <a:buFont typeface="Wingdings 2" pitchFamily="18" charset="2"/>
        <a:buChar char=""/>
        <a:defRPr sz="2000" kern="1200">
          <a:solidFill>
            <a:schemeClr val="tx1"/>
          </a:solidFill>
          <a:latin typeface="서울남산체 EB" panose="02020503020101020101" pitchFamily="18" charset="-127"/>
          <a:ea typeface="서울남산체 EB" panose="02020503020101020101" pitchFamily="18" charset="-127"/>
          <a:cs typeface="+mn-cs"/>
        </a:defRPr>
      </a:lvl3pPr>
      <a:lvl4pPr marL="16002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서울남산체 EB" panose="02020503020101020101" pitchFamily="18" charset="-127"/>
          <a:ea typeface="서울남산체 EB" panose="02020503020101020101" pitchFamily="18" charset="-127"/>
          <a:cs typeface="+mn-cs"/>
        </a:defRPr>
      </a:lvl4pPr>
      <a:lvl5pPr marL="20574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서울남산체 EB" panose="02020503020101020101" pitchFamily="18" charset="-127"/>
          <a:ea typeface="서울남산체 EB" panose="02020503020101020101" pitchFamily="18" charset="-127"/>
          <a:cs typeface="+mn-cs"/>
        </a:defRPr>
      </a:lvl5pPr>
      <a:lvl6pPr marL="25146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5.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CB810AFA-1047-20BF-94BC-D53E7267D912}"/>
              </a:ext>
            </a:extLst>
          </p:cNvPr>
          <p:cNvSpPr/>
          <p:nvPr/>
        </p:nvSpPr>
        <p:spPr>
          <a:xfrm>
            <a:off x="6927" y="0"/>
            <a:ext cx="12192000" cy="532563"/>
          </a:xfrm>
          <a:prstGeom prst="rect">
            <a:avLst/>
          </a:prstGeom>
          <a:solidFill>
            <a:srgbClr val="2F5597"/>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ko-KR" altLang="en-US"/>
          </a:p>
        </p:txBody>
      </p:sp>
      <p:sp>
        <p:nvSpPr>
          <p:cNvPr id="6" name="직사각형 5">
            <a:extLst>
              <a:ext uri="{FF2B5EF4-FFF2-40B4-BE49-F238E27FC236}">
                <a16:creationId xmlns:a16="http://schemas.microsoft.com/office/drawing/2014/main" id="{AD17CE9D-0565-1C97-F23D-6673BDBB68A6}"/>
              </a:ext>
            </a:extLst>
          </p:cNvPr>
          <p:cNvSpPr/>
          <p:nvPr/>
        </p:nvSpPr>
        <p:spPr>
          <a:xfrm>
            <a:off x="0" y="6325437"/>
            <a:ext cx="12192000" cy="532563"/>
          </a:xfrm>
          <a:prstGeom prst="rect">
            <a:avLst/>
          </a:prstGeom>
          <a:gradFill flip="none" rotWithShape="1">
            <a:gsLst>
              <a:gs pos="79000">
                <a:schemeClr val="accent5">
                  <a:lumMod val="75000"/>
                </a:schemeClr>
              </a:gs>
              <a:gs pos="100000">
                <a:schemeClr val="accent1">
                  <a:lumMod val="20000"/>
                  <a:lumOff val="80000"/>
                </a:schemeClr>
              </a:gs>
              <a:gs pos="97000">
                <a:schemeClr val="accent1">
                  <a:lumMod val="75000"/>
                </a:schemeClr>
              </a:gs>
            </a:gsLst>
            <a:lin ang="16200000" scaled="1"/>
            <a:tileRect/>
          </a:gra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7C875549-D0E3-EE79-45F8-A393E1A4C969}"/>
              </a:ext>
            </a:extLst>
          </p:cNvPr>
          <p:cNvSpPr/>
          <p:nvPr/>
        </p:nvSpPr>
        <p:spPr>
          <a:xfrm>
            <a:off x="1920620" y="2931345"/>
            <a:ext cx="8364612" cy="45719"/>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lumMod val="75000"/>
                </a:schemeClr>
              </a:solidFill>
            </a:endParaRPr>
          </a:p>
        </p:txBody>
      </p:sp>
      <p:pic>
        <p:nvPicPr>
          <p:cNvPr id="8" name="그림 7">
            <a:extLst>
              <a:ext uri="{FF2B5EF4-FFF2-40B4-BE49-F238E27FC236}">
                <a16:creationId xmlns:a16="http://schemas.microsoft.com/office/drawing/2014/main" id="{D2C51E69-5854-77D0-10C7-AB49ED58EB3B}"/>
              </a:ext>
            </a:extLst>
          </p:cNvPr>
          <p:cNvPicPr>
            <a:picLocks noChangeAspect="1"/>
          </p:cNvPicPr>
          <p:nvPr/>
        </p:nvPicPr>
        <p:blipFill>
          <a:blip r:embed="rId3"/>
          <a:stretch>
            <a:fillRect/>
          </a:stretch>
        </p:blipFill>
        <p:spPr>
          <a:xfrm>
            <a:off x="4993264" y="5437274"/>
            <a:ext cx="2219325" cy="638175"/>
          </a:xfrm>
          <a:prstGeom prst="rect">
            <a:avLst/>
          </a:prstGeom>
        </p:spPr>
      </p:pic>
      <p:sp>
        <p:nvSpPr>
          <p:cNvPr id="10" name="내용 개체 틀 2">
            <a:extLst>
              <a:ext uri="{FF2B5EF4-FFF2-40B4-BE49-F238E27FC236}">
                <a16:creationId xmlns:a16="http://schemas.microsoft.com/office/drawing/2014/main" id="{A31AE9D9-8B38-D9DD-17B3-FA8CEC8B86A1}"/>
              </a:ext>
            </a:extLst>
          </p:cNvPr>
          <p:cNvSpPr txBox="1">
            <a:spLocks/>
          </p:cNvSpPr>
          <p:nvPr/>
        </p:nvSpPr>
        <p:spPr>
          <a:xfrm>
            <a:off x="629347" y="1785291"/>
            <a:ext cx="10933306" cy="1191773"/>
          </a:xfrm>
          <a:prstGeom prst="rect">
            <a:avLst/>
          </a:prstGeom>
        </p:spPr>
        <p:txBody>
          <a:bodyPr vert="horz" lIns="91440" tIns="45720" rIns="91440" bIns="45720" rtlCol="0" anchor="t">
            <a:noAutofit/>
          </a:bodyPr>
          <a:lstStyle>
            <a:lvl1pPr marL="228600" indent="-228600" algn="l" defTabSz="914400" rtl="0" eaLnBrk="1" latinLnBrk="1"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9pPr>
          </a:lstStyle>
          <a:p>
            <a:pPr marL="0" indent="0" algn="ctr">
              <a:lnSpc>
                <a:spcPct val="110000"/>
              </a:lnSpc>
              <a:buNone/>
            </a:pPr>
            <a:r>
              <a:rPr lang="en-US" altLang="ko-KR" dirty="0">
                <a:latin typeface="서울남산체 B" panose="02020503020101020101" pitchFamily="18" charset="-127"/>
                <a:ea typeface="서울남산체 B" panose="02020503020101020101" pitchFamily="18" charset="-127"/>
                <a:cs typeface="Times New Roman" panose="02020603050405020304" pitchFamily="18" charset="0"/>
              </a:rPr>
              <a:t>Enhancing U-Net for PCB Segmentation Using Hyperspectral Imaging in E-waste Recycling</a:t>
            </a:r>
          </a:p>
          <a:p>
            <a:pPr marL="0" indent="0" algn="ctr">
              <a:lnSpc>
                <a:spcPct val="110000"/>
              </a:lnSpc>
              <a:buNone/>
            </a:pPr>
            <a:endParaRPr lang="en-US" altLang="ko-KR" sz="1400" dirty="0">
              <a:latin typeface="서울남산체 B" panose="02020503020101020101" pitchFamily="18" charset="-127"/>
              <a:ea typeface="서울남산체 B" panose="02020503020101020101" pitchFamily="18" charset="-127"/>
              <a:cs typeface="Times New Roman" panose="02020603050405020304" pitchFamily="18" charset="0"/>
            </a:endParaRPr>
          </a:p>
          <a:p>
            <a:pPr marL="0" indent="0" algn="ctr">
              <a:lnSpc>
                <a:spcPct val="110000"/>
              </a:lnSpc>
              <a:buNone/>
            </a:pPr>
            <a:br>
              <a:rPr lang="en-US" altLang="ko-KR" sz="4000" dirty="0">
                <a:latin typeface="서울남산체 B" panose="02020503020101020101" pitchFamily="18" charset="-127"/>
                <a:ea typeface="서울남산체 B" panose="02020503020101020101" pitchFamily="18" charset="-127"/>
                <a:cs typeface="Times New Roman" panose="02020603050405020304" pitchFamily="18" charset="0"/>
              </a:rPr>
            </a:br>
            <a:r>
              <a:rPr kumimoji="0" lang="en-US" altLang="ko-KR" sz="2400" b="0" i="0" u="none" strike="noStrike" kern="1200" cap="none" spc="0" normalizeH="0" baseline="0" noProof="0" dirty="0">
                <a:ln>
                  <a:noFill/>
                </a:ln>
                <a:solidFill>
                  <a:prstClr val="black"/>
                </a:solidFill>
                <a:effectLst/>
                <a:uLnTx/>
                <a:uFillTx/>
                <a:latin typeface="현대하모니 M" panose="02020603020101020101" pitchFamily="18" charset="-127"/>
                <a:ea typeface="현대하모니 M" panose="02020603020101020101" pitchFamily="18" charset="-127"/>
                <a:cs typeface="Times New Roman" panose="02020603050405020304" pitchFamily="18" charset="0"/>
              </a:rPr>
              <a:t>School of Mechanical and Control Engineering </a:t>
            </a:r>
          </a:p>
          <a:p>
            <a:pPr marL="0" indent="0" algn="ctr">
              <a:lnSpc>
                <a:spcPct val="110000"/>
              </a:lnSpc>
              <a:buNone/>
            </a:pPr>
            <a:r>
              <a:rPr lang="en-US" altLang="ko-KR" sz="1600" dirty="0">
                <a:latin typeface="서울남산체 B"/>
                <a:ea typeface="서울남산체 B"/>
                <a:cs typeface="Times New Roman"/>
              </a:rPr>
              <a:t>Bachelor’s Thesis Presentation</a:t>
            </a:r>
          </a:p>
          <a:p>
            <a:pPr marL="0" indent="0" algn="ctr">
              <a:lnSpc>
                <a:spcPct val="110000"/>
              </a:lnSpc>
              <a:buNone/>
            </a:pPr>
            <a:r>
              <a:rPr lang="en-US" altLang="ko-KR" sz="1400" dirty="0">
                <a:latin typeface="서울남산체 B"/>
                <a:ea typeface="서울남산체 B"/>
                <a:cs typeface="Times New Roman"/>
              </a:rPr>
              <a:t>Thesis Advisor: Prof. Young-</a:t>
            </a:r>
            <a:r>
              <a:rPr lang="en-US" altLang="ko-KR" sz="1400" dirty="0" err="1">
                <a:latin typeface="서울남산체 B"/>
                <a:ea typeface="서울남산체 B"/>
                <a:cs typeface="Times New Roman"/>
              </a:rPr>
              <a:t>keun</a:t>
            </a:r>
            <a:r>
              <a:rPr lang="en-US" altLang="ko-KR" sz="1400" dirty="0">
                <a:latin typeface="서울남산체 B"/>
                <a:ea typeface="서울남산체 B"/>
                <a:cs typeface="Times New Roman"/>
              </a:rPr>
              <a:t>, Kim</a:t>
            </a:r>
          </a:p>
          <a:p>
            <a:pPr marL="0" indent="0" algn="ctr">
              <a:lnSpc>
                <a:spcPct val="110000"/>
              </a:lnSpc>
              <a:buFont typeface="Wingdings 2" pitchFamily="18" charset="2"/>
              <a:buNone/>
            </a:pPr>
            <a:r>
              <a:rPr lang="en-US" altLang="ko-KR" sz="1400" dirty="0">
                <a:latin typeface="서울남산체 B"/>
                <a:ea typeface="서울남산체 B"/>
                <a:cs typeface="Times New Roman"/>
              </a:rPr>
              <a:t>21900575 Lee </a:t>
            </a:r>
            <a:r>
              <a:rPr lang="en-US" altLang="ko-KR" sz="1400" dirty="0" err="1">
                <a:latin typeface="서울남산체 B"/>
                <a:ea typeface="서울남산체 B"/>
                <a:cs typeface="Times New Roman"/>
              </a:rPr>
              <a:t>ChanKeun</a:t>
            </a:r>
            <a:endParaRPr lang="en-US" altLang="ko-KR" sz="1400" dirty="0">
              <a:latin typeface="서울남산체 B"/>
              <a:ea typeface="서울남산체 B"/>
              <a:cs typeface="Times New Roman"/>
            </a:endParaRPr>
          </a:p>
        </p:txBody>
      </p:sp>
    </p:spTree>
    <p:extLst>
      <p:ext uri="{BB962C8B-B14F-4D97-AF65-F5344CB8AC3E}">
        <p14:creationId xmlns:p14="http://schemas.microsoft.com/office/powerpoint/2010/main" val="3828375709"/>
      </p:ext>
    </p:extLst>
  </p:cSld>
  <p:clrMapOvr>
    <a:masterClrMapping/>
  </p:clrMapOvr>
  <mc:AlternateContent xmlns:mc="http://schemas.openxmlformats.org/markup-compatibility/2006">
    <mc:Choice xmlns:p14="http://schemas.microsoft.com/office/powerpoint/2010/main" Requires="p14">
      <p:transition spd="slow" p14:dur="2000" advTm="16865"/>
    </mc:Choice>
    <mc:Fallback>
      <p:transition spd="slow" advTm="16865"/>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43ED6-2E68-3DFF-7D68-931C19ADA201}"/>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7B93B81C-2084-E48A-7D02-96D93D4DD94B}"/>
              </a:ext>
            </a:extLst>
          </p:cNvPr>
          <p:cNvSpPr>
            <a:spLocks noGrp="1"/>
          </p:cNvSpPr>
          <p:nvPr>
            <p:ph type="sldNum" sz="quarter" idx="12"/>
          </p:nvPr>
        </p:nvSpPr>
        <p:spPr/>
        <p:txBody>
          <a:bodyPr/>
          <a:lstStyle/>
          <a:p>
            <a:fld id="{AE31E8F2-D7DA-47AE-9DAA-01B65DE22032}" type="slidenum">
              <a:rPr lang="ko-KR" altLang="en-US" smtClean="0"/>
              <a:t>10</a:t>
            </a:fld>
            <a:endParaRPr lang="ko-KR" altLang="en-US"/>
          </a:p>
        </p:txBody>
      </p:sp>
      <p:sp>
        <p:nvSpPr>
          <p:cNvPr id="69" name="제목 5">
            <a:extLst>
              <a:ext uri="{FF2B5EF4-FFF2-40B4-BE49-F238E27FC236}">
                <a16:creationId xmlns:a16="http://schemas.microsoft.com/office/drawing/2014/main" id="{972AB5B2-0421-7554-9580-26ABEE929668}"/>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3</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Results</a:t>
            </a:r>
          </a:p>
        </p:txBody>
      </p:sp>
      <p:graphicFrame>
        <p:nvGraphicFramePr>
          <p:cNvPr id="3" name="표 2">
            <a:extLst>
              <a:ext uri="{FF2B5EF4-FFF2-40B4-BE49-F238E27FC236}">
                <a16:creationId xmlns:a16="http://schemas.microsoft.com/office/drawing/2014/main" id="{B99BD8FC-26FD-8595-92E9-134C84047610}"/>
              </a:ext>
            </a:extLst>
          </p:cNvPr>
          <p:cNvGraphicFramePr>
            <a:graphicFrameLocks noGrp="1"/>
          </p:cNvGraphicFramePr>
          <p:nvPr>
            <p:extLst>
              <p:ext uri="{D42A27DB-BD31-4B8C-83A1-F6EECF244321}">
                <p14:modId xmlns:p14="http://schemas.microsoft.com/office/powerpoint/2010/main" val="3521897334"/>
              </p:ext>
            </p:extLst>
          </p:nvPr>
        </p:nvGraphicFramePr>
        <p:xfrm>
          <a:off x="491490" y="1793366"/>
          <a:ext cx="5604510" cy="3271268"/>
        </p:xfrm>
        <a:graphic>
          <a:graphicData uri="http://schemas.openxmlformats.org/drawingml/2006/table">
            <a:tbl>
              <a:tblPr firstRow="1" bandRow="1">
                <a:tableStyleId>{5C22544A-7EE6-4342-B048-85BDC9FD1C3A}</a:tableStyleId>
              </a:tblPr>
              <a:tblGrid>
                <a:gridCol w="1738630">
                  <a:extLst>
                    <a:ext uri="{9D8B030D-6E8A-4147-A177-3AD203B41FA5}">
                      <a16:colId xmlns:a16="http://schemas.microsoft.com/office/drawing/2014/main" val="2373205675"/>
                    </a:ext>
                  </a:extLst>
                </a:gridCol>
                <a:gridCol w="1378585">
                  <a:extLst>
                    <a:ext uri="{9D8B030D-6E8A-4147-A177-3AD203B41FA5}">
                      <a16:colId xmlns:a16="http://schemas.microsoft.com/office/drawing/2014/main" val="2034250768"/>
                    </a:ext>
                  </a:extLst>
                </a:gridCol>
                <a:gridCol w="1256030">
                  <a:extLst>
                    <a:ext uri="{9D8B030D-6E8A-4147-A177-3AD203B41FA5}">
                      <a16:colId xmlns:a16="http://schemas.microsoft.com/office/drawing/2014/main" val="1182014202"/>
                    </a:ext>
                  </a:extLst>
                </a:gridCol>
                <a:gridCol w="1231265">
                  <a:extLst>
                    <a:ext uri="{9D8B030D-6E8A-4147-A177-3AD203B41FA5}">
                      <a16:colId xmlns:a16="http://schemas.microsoft.com/office/drawing/2014/main" val="243893459"/>
                    </a:ext>
                  </a:extLst>
                </a:gridCol>
              </a:tblGrid>
              <a:tr h="0">
                <a:tc>
                  <a:txBody>
                    <a:bodyPr/>
                    <a:lstStyle/>
                    <a:p>
                      <a:pPr algn="l" latinLnBrk="1">
                        <a:lnSpc>
                          <a:spcPct val="150000"/>
                        </a:lnSpc>
                        <a:spcAft>
                          <a:spcPts val="800"/>
                        </a:spcAft>
                        <a:buNone/>
                      </a:pPr>
                      <a:r>
                        <a:rPr lang="en-US" sz="1050" kern="100" dirty="0">
                          <a:effectLst/>
                        </a:rPr>
                        <a:t>Base Architecture</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SCRB</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GFLOPs</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Params(M)</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extLst>
                  <a:ext uri="{0D108BD9-81ED-4DB2-BD59-A6C34878D82A}">
                    <a16:rowId xmlns:a16="http://schemas.microsoft.com/office/drawing/2014/main" val="1764089228"/>
                  </a:ext>
                </a:extLst>
              </a:tr>
              <a:tr h="183515">
                <a:tc>
                  <a:txBody>
                    <a:bodyPr/>
                    <a:lstStyle/>
                    <a:p>
                      <a:pPr algn="just" latinLnBrk="1">
                        <a:lnSpc>
                          <a:spcPct val="150000"/>
                        </a:lnSpc>
                        <a:spcAft>
                          <a:spcPts val="800"/>
                        </a:spcAft>
                        <a:buNone/>
                      </a:pPr>
                      <a:r>
                        <a:rPr lang="en-US" sz="1050" kern="100" dirty="0">
                          <a:effectLst/>
                        </a:rPr>
                        <a:t>U-net</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Baseline #1</a:t>
                      </a:r>
                      <a:endParaRPr lang="ko-KR" sz="1000" kern="100" dirty="0">
                        <a:effectLst/>
                      </a:endParaRPr>
                    </a:p>
                    <a:p>
                      <a:pPr algn="just" latinLnBrk="1">
                        <a:lnSpc>
                          <a:spcPct val="150000"/>
                        </a:lnSpc>
                        <a:spcAft>
                          <a:spcPts val="800"/>
                        </a:spcAft>
                        <a:buNone/>
                      </a:pPr>
                      <a:r>
                        <a:rPr lang="en-US" sz="1050" kern="100" dirty="0">
                          <a:effectLst/>
                        </a:rPr>
                        <a:t>Baseline #2</a:t>
                      </a:r>
                      <a:endParaRPr lang="ko-KR" sz="1000" kern="100" dirty="0">
                        <a:effectLst/>
                      </a:endParaRPr>
                    </a:p>
                    <a:p>
                      <a:pPr algn="just" latinLnBrk="1">
                        <a:lnSpc>
                          <a:spcPct val="150000"/>
                        </a:lnSpc>
                        <a:spcAft>
                          <a:spcPts val="800"/>
                        </a:spcAft>
                        <a:buNone/>
                      </a:pPr>
                      <a:r>
                        <a:rPr lang="en-US" sz="1050" kern="100" dirty="0">
                          <a:effectLst/>
                        </a:rPr>
                        <a:t>Proposed</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392.12</a:t>
                      </a:r>
                      <a:endParaRPr lang="ko-KR" sz="1000" kern="100" dirty="0">
                        <a:effectLst/>
                      </a:endParaRPr>
                    </a:p>
                    <a:p>
                      <a:pPr algn="just" latinLnBrk="1">
                        <a:lnSpc>
                          <a:spcPct val="150000"/>
                        </a:lnSpc>
                        <a:spcAft>
                          <a:spcPts val="800"/>
                        </a:spcAft>
                        <a:buNone/>
                      </a:pPr>
                      <a:r>
                        <a:rPr lang="en-US" sz="1050" b="1" kern="100" dirty="0">
                          <a:effectLst/>
                        </a:rPr>
                        <a:t>342.86</a:t>
                      </a:r>
                      <a:endParaRPr lang="ko-KR" sz="1000" b="1" kern="100" dirty="0">
                        <a:effectLst/>
                      </a:endParaRPr>
                    </a:p>
                    <a:p>
                      <a:pPr algn="just" latinLnBrk="1">
                        <a:lnSpc>
                          <a:spcPct val="150000"/>
                        </a:lnSpc>
                        <a:spcAft>
                          <a:spcPts val="800"/>
                        </a:spcAft>
                        <a:buNone/>
                      </a:pPr>
                      <a:r>
                        <a:rPr lang="en-US" sz="1050" kern="100" dirty="0">
                          <a:effectLst/>
                        </a:rPr>
                        <a:t>353.83</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31.16</a:t>
                      </a:r>
                      <a:endParaRPr lang="ko-KR" sz="1000" kern="100" dirty="0">
                        <a:effectLst/>
                      </a:endParaRPr>
                    </a:p>
                    <a:p>
                      <a:pPr algn="just" latinLnBrk="1">
                        <a:lnSpc>
                          <a:spcPct val="150000"/>
                        </a:lnSpc>
                        <a:spcAft>
                          <a:spcPts val="800"/>
                        </a:spcAft>
                        <a:buNone/>
                      </a:pPr>
                      <a:r>
                        <a:rPr lang="en-US" sz="1050" kern="100" dirty="0">
                          <a:effectLst/>
                        </a:rPr>
                        <a:t>31.30</a:t>
                      </a:r>
                      <a:endParaRPr lang="ko-KR" sz="1000" kern="100" dirty="0">
                        <a:effectLst/>
                      </a:endParaRPr>
                    </a:p>
                    <a:p>
                      <a:pPr algn="just" latinLnBrk="1">
                        <a:lnSpc>
                          <a:spcPct val="150000"/>
                        </a:lnSpc>
                        <a:spcAft>
                          <a:spcPts val="800"/>
                        </a:spcAft>
                        <a:buNone/>
                      </a:pPr>
                      <a:r>
                        <a:rPr lang="en-US" sz="1050" b="1" kern="100" dirty="0">
                          <a:effectLst/>
                        </a:rPr>
                        <a:t>31.07</a:t>
                      </a:r>
                      <a:endParaRPr lang="ko-KR" sz="1000" b="1"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42598634"/>
                  </a:ext>
                </a:extLst>
              </a:tr>
              <a:tr h="446405">
                <a:tc>
                  <a:txBody>
                    <a:bodyPr/>
                    <a:lstStyle/>
                    <a:p>
                      <a:pPr algn="just" latinLnBrk="1">
                        <a:lnSpc>
                          <a:spcPct val="150000"/>
                        </a:lnSpc>
                        <a:spcAft>
                          <a:spcPts val="800"/>
                        </a:spcAft>
                        <a:buNone/>
                      </a:pPr>
                      <a:r>
                        <a:rPr lang="en-US" sz="1050" kern="100" dirty="0">
                          <a:effectLst/>
                        </a:rPr>
                        <a:t>Attention U-net</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Baseline #1</a:t>
                      </a:r>
                      <a:endParaRPr lang="ko-KR" sz="1000" kern="100" dirty="0">
                        <a:effectLst/>
                      </a:endParaRPr>
                    </a:p>
                    <a:p>
                      <a:pPr algn="just" latinLnBrk="1">
                        <a:lnSpc>
                          <a:spcPct val="150000"/>
                        </a:lnSpc>
                        <a:spcAft>
                          <a:spcPts val="800"/>
                        </a:spcAft>
                        <a:buNone/>
                      </a:pPr>
                      <a:r>
                        <a:rPr lang="en-US" sz="1050" kern="100" dirty="0">
                          <a:effectLst/>
                        </a:rPr>
                        <a:t>Baseline #2</a:t>
                      </a:r>
                      <a:endParaRPr lang="ko-KR" sz="1000" kern="100" dirty="0">
                        <a:effectLst/>
                      </a:endParaRPr>
                    </a:p>
                    <a:p>
                      <a:pPr algn="just" latinLnBrk="1">
                        <a:lnSpc>
                          <a:spcPct val="150000"/>
                        </a:lnSpc>
                        <a:spcAft>
                          <a:spcPts val="800"/>
                        </a:spcAft>
                        <a:buNone/>
                      </a:pPr>
                      <a:r>
                        <a:rPr lang="en-US" sz="1050" kern="100" dirty="0">
                          <a:effectLst/>
                        </a:rPr>
                        <a:t>Proposed</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466.67</a:t>
                      </a:r>
                      <a:endParaRPr lang="ko-KR" sz="1000" kern="100" dirty="0">
                        <a:effectLst/>
                      </a:endParaRPr>
                    </a:p>
                    <a:p>
                      <a:pPr algn="just" latinLnBrk="1">
                        <a:lnSpc>
                          <a:spcPct val="150000"/>
                        </a:lnSpc>
                        <a:spcAft>
                          <a:spcPts val="800"/>
                        </a:spcAft>
                        <a:buNone/>
                      </a:pPr>
                      <a:r>
                        <a:rPr lang="en-US" sz="1050" kern="100" dirty="0">
                          <a:effectLst/>
                        </a:rPr>
                        <a:t>417.49</a:t>
                      </a:r>
                      <a:endParaRPr lang="ko-KR" sz="1000" kern="100" dirty="0">
                        <a:effectLst/>
                      </a:endParaRPr>
                    </a:p>
                    <a:p>
                      <a:pPr algn="just" latinLnBrk="1">
                        <a:lnSpc>
                          <a:spcPct val="150000"/>
                        </a:lnSpc>
                        <a:spcAft>
                          <a:spcPts val="800"/>
                        </a:spcAft>
                        <a:buNone/>
                      </a:pPr>
                      <a:r>
                        <a:rPr lang="en-US" sz="1050" kern="100" dirty="0">
                          <a:effectLst/>
                        </a:rPr>
                        <a:t>428.57</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35.0</a:t>
                      </a:r>
                      <a:endParaRPr lang="ko-KR" sz="1000" kern="100" dirty="0">
                        <a:effectLst/>
                      </a:endParaRPr>
                    </a:p>
                    <a:p>
                      <a:pPr algn="just" latinLnBrk="1">
                        <a:lnSpc>
                          <a:spcPct val="150000"/>
                        </a:lnSpc>
                        <a:spcAft>
                          <a:spcPts val="800"/>
                        </a:spcAft>
                        <a:buNone/>
                      </a:pPr>
                      <a:r>
                        <a:rPr lang="en-US" sz="1050" kern="100" dirty="0">
                          <a:effectLst/>
                        </a:rPr>
                        <a:t>35.14</a:t>
                      </a:r>
                      <a:endParaRPr lang="ko-KR" sz="1000" kern="100" dirty="0">
                        <a:effectLst/>
                      </a:endParaRPr>
                    </a:p>
                    <a:p>
                      <a:pPr algn="just" latinLnBrk="1">
                        <a:lnSpc>
                          <a:spcPct val="150000"/>
                        </a:lnSpc>
                        <a:spcAft>
                          <a:spcPts val="800"/>
                        </a:spcAft>
                        <a:buNone/>
                      </a:pPr>
                      <a:r>
                        <a:rPr lang="en-US" sz="1050" kern="100" dirty="0">
                          <a:effectLst/>
                        </a:rPr>
                        <a:t>34.91</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1786857"/>
                  </a:ext>
                </a:extLst>
              </a:tr>
              <a:tr h="446405">
                <a:tc>
                  <a:txBody>
                    <a:bodyPr/>
                    <a:lstStyle/>
                    <a:p>
                      <a:pPr algn="just" latinLnBrk="1">
                        <a:lnSpc>
                          <a:spcPct val="150000"/>
                        </a:lnSpc>
                        <a:spcAft>
                          <a:spcPts val="800"/>
                        </a:spcAft>
                        <a:buNone/>
                      </a:pPr>
                      <a:r>
                        <a:rPr lang="en-US" sz="1050" kern="100" dirty="0" err="1">
                          <a:effectLst/>
                        </a:rPr>
                        <a:t>ResU</a:t>
                      </a:r>
                      <a:r>
                        <a:rPr lang="en-US" sz="1050" kern="100" dirty="0">
                          <a:effectLst/>
                        </a:rPr>
                        <a:t>-net</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50" kern="100" dirty="0">
                          <a:effectLst/>
                        </a:rPr>
                        <a:t>Baseline #1</a:t>
                      </a:r>
                      <a:endParaRPr lang="ko-KR" sz="1000" kern="100" dirty="0">
                        <a:effectLst/>
                      </a:endParaRPr>
                    </a:p>
                    <a:p>
                      <a:pPr algn="just" latinLnBrk="1">
                        <a:lnSpc>
                          <a:spcPct val="150000"/>
                        </a:lnSpc>
                        <a:spcAft>
                          <a:spcPts val="800"/>
                        </a:spcAft>
                        <a:buNone/>
                      </a:pPr>
                      <a:r>
                        <a:rPr lang="en-US" sz="1050" kern="100" dirty="0">
                          <a:effectLst/>
                        </a:rPr>
                        <a:t>Baseline #2</a:t>
                      </a:r>
                      <a:endParaRPr lang="ko-KR" sz="1000" kern="100" dirty="0">
                        <a:effectLst/>
                      </a:endParaRPr>
                    </a:p>
                    <a:p>
                      <a:pPr algn="just" latinLnBrk="1">
                        <a:lnSpc>
                          <a:spcPct val="150000"/>
                        </a:lnSpc>
                        <a:spcAft>
                          <a:spcPts val="800"/>
                        </a:spcAft>
                        <a:buNone/>
                      </a:pPr>
                      <a:r>
                        <a:rPr lang="en-US" sz="1050" kern="100" dirty="0">
                          <a:effectLst/>
                        </a:rPr>
                        <a:t>Proposed</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50" kern="100" dirty="0">
                          <a:effectLst/>
                        </a:rPr>
                        <a:t>606.03</a:t>
                      </a:r>
                      <a:endParaRPr lang="ko-KR" sz="1000" kern="100" dirty="0">
                        <a:effectLst/>
                      </a:endParaRPr>
                    </a:p>
                    <a:p>
                      <a:pPr algn="just" latinLnBrk="1">
                        <a:lnSpc>
                          <a:spcPct val="150000"/>
                        </a:lnSpc>
                        <a:spcAft>
                          <a:spcPts val="800"/>
                        </a:spcAft>
                        <a:buNone/>
                      </a:pPr>
                      <a:r>
                        <a:rPr lang="en-US" sz="1050" kern="100" dirty="0">
                          <a:effectLst/>
                        </a:rPr>
                        <a:t>506.99</a:t>
                      </a:r>
                      <a:endParaRPr lang="ko-KR" sz="1000" kern="100" dirty="0">
                        <a:effectLst/>
                      </a:endParaRPr>
                    </a:p>
                    <a:p>
                      <a:pPr algn="just" latinLnBrk="1">
                        <a:lnSpc>
                          <a:spcPct val="150000"/>
                        </a:lnSpc>
                        <a:spcAft>
                          <a:spcPts val="800"/>
                        </a:spcAft>
                        <a:buNone/>
                      </a:pPr>
                      <a:r>
                        <a:rPr lang="en-US" sz="1050" kern="100" dirty="0">
                          <a:effectLst/>
                        </a:rPr>
                        <a:t>518.06</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50" kern="100" dirty="0">
                          <a:effectLst/>
                        </a:rPr>
                        <a:t>13.29</a:t>
                      </a:r>
                      <a:endParaRPr lang="ko-KR" sz="1000" kern="100" dirty="0">
                        <a:effectLst/>
                      </a:endParaRPr>
                    </a:p>
                    <a:p>
                      <a:pPr algn="just" latinLnBrk="1">
                        <a:lnSpc>
                          <a:spcPct val="150000"/>
                        </a:lnSpc>
                        <a:spcAft>
                          <a:spcPts val="800"/>
                        </a:spcAft>
                        <a:buNone/>
                      </a:pPr>
                      <a:r>
                        <a:rPr lang="en-US" sz="1050" kern="100" dirty="0">
                          <a:effectLst/>
                        </a:rPr>
                        <a:t>13.30</a:t>
                      </a:r>
                      <a:endParaRPr lang="ko-KR" sz="1000" kern="100" dirty="0">
                        <a:effectLst/>
                      </a:endParaRPr>
                    </a:p>
                    <a:p>
                      <a:pPr algn="just" latinLnBrk="1">
                        <a:lnSpc>
                          <a:spcPct val="150000"/>
                        </a:lnSpc>
                        <a:spcAft>
                          <a:spcPts val="800"/>
                        </a:spcAft>
                        <a:buNone/>
                      </a:pPr>
                      <a:r>
                        <a:rPr lang="en-US" sz="1050" kern="100" dirty="0">
                          <a:effectLst/>
                        </a:rPr>
                        <a:t>13.07</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037535079"/>
                  </a:ext>
                </a:extLst>
              </a:tr>
            </a:tbl>
          </a:graphicData>
        </a:graphic>
      </p:graphicFrame>
      <p:graphicFrame>
        <p:nvGraphicFramePr>
          <p:cNvPr id="6" name="표 5">
            <a:extLst>
              <a:ext uri="{FF2B5EF4-FFF2-40B4-BE49-F238E27FC236}">
                <a16:creationId xmlns:a16="http://schemas.microsoft.com/office/drawing/2014/main" id="{E96D3AB5-D8DE-2BD2-5632-1F982C1E3CA6}"/>
              </a:ext>
            </a:extLst>
          </p:cNvPr>
          <p:cNvGraphicFramePr>
            <a:graphicFrameLocks noGrp="1"/>
          </p:cNvGraphicFramePr>
          <p:nvPr>
            <p:extLst>
              <p:ext uri="{D42A27DB-BD31-4B8C-83A1-F6EECF244321}">
                <p14:modId xmlns:p14="http://schemas.microsoft.com/office/powerpoint/2010/main" val="3891809164"/>
              </p:ext>
            </p:extLst>
          </p:nvPr>
        </p:nvGraphicFramePr>
        <p:xfrm>
          <a:off x="6283927" y="1793366"/>
          <a:ext cx="5604510" cy="3271268"/>
        </p:xfrm>
        <a:graphic>
          <a:graphicData uri="http://schemas.openxmlformats.org/drawingml/2006/table">
            <a:tbl>
              <a:tblPr firstRow="1" bandRow="1">
                <a:tableStyleId>{5C22544A-7EE6-4342-B048-85BDC9FD1C3A}</a:tableStyleId>
              </a:tblPr>
              <a:tblGrid>
                <a:gridCol w="1738630">
                  <a:extLst>
                    <a:ext uri="{9D8B030D-6E8A-4147-A177-3AD203B41FA5}">
                      <a16:colId xmlns:a16="http://schemas.microsoft.com/office/drawing/2014/main" val="1181649004"/>
                    </a:ext>
                  </a:extLst>
                </a:gridCol>
                <a:gridCol w="1378585">
                  <a:extLst>
                    <a:ext uri="{9D8B030D-6E8A-4147-A177-3AD203B41FA5}">
                      <a16:colId xmlns:a16="http://schemas.microsoft.com/office/drawing/2014/main" val="2272174714"/>
                    </a:ext>
                  </a:extLst>
                </a:gridCol>
                <a:gridCol w="1256030">
                  <a:extLst>
                    <a:ext uri="{9D8B030D-6E8A-4147-A177-3AD203B41FA5}">
                      <a16:colId xmlns:a16="http://schemas.microsoft.com/office/drawing/2014/main" val="120501095"/>
                    </a:ext>
                  </a:extLst>
                </a:gridCol>
                <a:gridCol w="1231265">
                  <a:extLst>
                    <a:ext uri="{9D8B030D-6E8A-4147-A177-3AD203B41FA5}">
                      <a16:colId xmlns:a16="http://schemas.microsoft.com/office/drawing/2014/main" val="2433102245"/>
                    </a:ext>
                  </a:extLst>
                </a:gridCol>
              </a:tblGrid>
              <a:tr h="0">
                <a:tc>
                  <a:txBody>
                    <a:bodyPr/>
                    <a:lstStyle/>
                    <a:p>
                      <a:pPr algn="l" latinLnBrk="1">
                        <a:lnSpc>
                          <a:spcPct val="150000"/>
                        </a:lnSpc>
                        <a:spcAft>
                          <a:spcPts val="800"/>
                        </a:spcAft>
                        <a:buNone/>
                      </a:pPr>
                      <a:r>
                        <a:rPr lang="en-US" sz="1050" kern="100" dirty="0">
                          <a:effectLst/>
                        </a:rPr>
                        <a:t>Base Architecture</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SCRB</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err="1">
                          <a:effectLst/>
                        </a:rPr>
                        <a:t>mIoU</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tc>
                  <a:txBody>
                    <a:bodyPr/>
                    <a:lstStyle/>
                    <a:p>
                      <a:pPr algn="l" latinLnBrk="1">
                        <a:lnSpc>
                          <a:spcPct val="150000"/>
                        </a:lnSpc>
                        <a:spcAft>
                          <a:spcPts val="800"/>
                        </a:spcAft>
                        <a:buNone/>
                      </a:pPr>
                      <a:r>
                        <a:rPr lang="en-US" sz="1050" kern="100" dirty="0">
                          <a:effectLst/>
                        </a:rPr>
                        <a:t>Mean F1 Score</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solidFill>
                      <a:schemeClr val="tx1"/>
                    </a:solidFill>
                  </a:tcPr>
                </a:tc>
                <a:extLst>
                  <a:ext uri="{0D108BD9-81ED-4DB2-BD59-A6C34878D82A}">
                    <a16:rowId xmlns:a16="http://schemas.microsoft.com/office/drawing/2014/main" val="892687614"/>
                  </a:ext>
                </a:extLst>
              </a:tr>
              <a:tr h="183515">
                <a:tc>
                  <a:txBody>
                    <a:bodyPr/>
                    <a:lstStyle/>
                    <a:p>
                      <a:pPr algn="just" latinLnBrk="1">
                        <a:lnSpc>
                          <a:spcPct val="150000"/>
                        </a:lnSpc>
                        <a:spcAft>
                          <a:spcPts val="800"/>
                        </a:spcAft>
                        <a:buNone/>
                      </a:pPr>
                      <a:r>
                        <a:rPr lang="en-US" sz="1050" kern="100" dirty="0">
                          <a:effectLst/>
                        </a:rPr>
                        <a:t>U-net</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Baseline #1</a:t>
                      </a:r>
                      <a:endParaRPr lang="ko-KR" sz="1000" kern="100" dirty="0">
                        <a:effectLst/>
                      </a:endParaRPr>
                    </a:p>
                    <a:p>
                      <a:pPr algn="just" latinLnBrk="1">
                        <a:lnSpc>
                          <a:spcPct val="150000"/>
                        </a:lnSpc>
                        <a:spcAft>
                          <a:spcPts val="800"/>
                        </a:spcAft>
                        <a:buNone/>
                      </a:pPr>
                      <a:r>
                        <a:rPr lang="en-US" sz="1050" kern="100" dirty="0">
                          <a:effectLst/>
                        </a:rPr>
                        <a:t>Baseline #2</a:t>
                      </a:r>
                      <a:endParaRPr lang="ko-KR" sz="1000" kern="100" dirty="0">
                        <a:effectLst/>
                      </a:endParaRPr>
                    </a:p>
                    <a:p>
                      <a:pPr algn="just" latinLnBrk="1">
                        <a:lnSpc>
                          <a:spcPct val="150000"/>
                        </a:lnSpc>
                        <a:spcAft>
                          <a:spcPts val="800"/>
                        </a:spcAft>
                        <a:buNone/>
                      </a:pPr>
                      <a:r>
                        <a:rPr lang="en-US" sz="1050" kern="100" dirty="0">
                          <a:effectLst/>
                        </a:rPr>
                        <a:t>Proposed</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0.52</a:t>
                      </a:r>
                      <a:endParaRPr lang="ko-KR" sz="1000" kern="100" dirty="0">
                        <a:effectLst/>
                      </a:endParaRPr>
                    </a:p>
                    <a:p>
                      <a:pPr algn="just" latinLnBrk="1">
                        <a:lnSpc>
                          <a:spcPct val="150000"/>
                        </a:lnSpc>
                        <a:spcAft>
                          <a:spcPts val="800"/>
                        </a:spcAft>
                        <a:buNone/>
                      </a:pPr>
                      <a:r>
                        <a:rPr lang="en-US" sz="1050" kern="100" dirty="0">
                          <a:effectLst/>
                        </a:rPr>
                        <a:t>0.37</a:t>
                      </a:r>
                      <a:endParaRPr lang="ko-KR" sz="1000" kern="100" dirty="0">
                        <a:effectLst/>
                      </a:endParaRPr>
                    </a:p>
                    <a:p>
                      <a:pPr algn="just" latinLnBrk="1">
                        <a:lnSpc>
                          <a:spcPct val="150000"/>
                        </a:lnSpc>
                        <a:spcAft>
                          <a:spcPts val="800"/>
                        </a:spcAft>
                        <a:buNone/>
                      </a:pPr>
                      <a:r>
                        <a:rPr lang="en-US" sz="1050" kern="100" dirty="0">
                          <a:effectLst/>
                        </a:rPr>
                        <a:t>0.53</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0.64</a:t>
                      </a:r>
                      <a:endParaRPr lang="ko-KR" sz="1000" kern="100" dirty="0">
                        <a:effectLst/>
                      </a:endParaRPr>
                    </a:p>
                    <a:p>
                      <a:pPr algn="just" latinLnBrk="1">
                        <a:lnSpc>
                          <a:spcPct val="150000"/>
                        </a:lnSpc>
                        <a:spcAft>
                          <a:spcPts val="800"/>
                        </a:spcAft>
                        <a:buNone/>
                      </a:pPr>
                      <a:r>
                        <a:rPr lang="en-US" sz="1050" kern="100" dirty="0">
                          <a:effectLst/>
                        </a:rPr>
                        <a:t>0.37</a:t>
                      </a:r>
                      <a:endParaRPr lang="ko-KR" sz="1000" kern="100" dirty="0">
                        <a:effectLst/>
                      </a:endParaRPr>
                    </a:p>
                    <a:p>
                      <a:pPr algn="just" latinLnBrk="1">
                        <a:lnSpc>
                          <a:spcPct val="150000"/>
                        </a:lnSpc>
                        <a:spcAft>
                          <a:spcPts val="800"/>
                        </a:spcAft>
                        <a:buNone/>
                      </a:pPr>
                      <a:r>
                        <a:rPr lang="en-US" sz="1050" kern="100" dirty="0">
                          <a:effectLst/>
                        </a:rPr>
                        <a:t>0.66</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13365448"/>
                  </a:ext>
                </a:extLst>
              </a:tr>
              <a:tr h="446405">
                <a:tc>
                  <a:txBody>
                    <a:bodyPr/>
                    <a:lstStyle/>
                    <a:p>
                      <a:pPr algn="just" latinLnBrk="1">
                        <a:lnSpc>
                          <a:spcPct val="150000"/>
                        </a:lnSpc>
                        <a:spcAft>
                          <a:spcPts val="800"/>
                        </a:spcAft>
                        <a:buNone/>
                      </a:pPr>
                      <a:r>
                        <a:rPr lang="en-US" sz="1050" kern="100" dirty="0">
                          <a:effectLst/>
                        </a:rPr>
                        <a:t>Attention U-net</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Baseline #1</a:t>
                      </a:r>
                      <a:endParaRPr lang="ko-KR" sz="1000" kern="100" dirty="0">
                        <a:effectLst/>
                      </a:endParaRPr>
                    </a:p>
                    <a:p>
                      <a:pPr algn="just" latinLnBrk="1">
                        <a:lnSpc>
                          <a:spcPct val="150000"/>
                        </a:lnSpc>
                        <a:spcAft>
                          <a:spcPts val="800"/>
                        </a:spcAft>
                        <a:buNone/>
                      </a:pPr>
                      <a:r>
                        <a:rPr lang="en-US" sz="1050" kern="100" dirty="0">
                          <a:effectLst/>
                        </a:rPr>
                        <a:t>Baseline #2</a:t>
                      </a:r>
                      <a:endParaRPr lang="ko-KR" sz="1000" kern="100" dirty="0">
                        <a:effectLst/>
                      </a:endParaRPr>
                    </a:p>
                    <a:p>
                      <a:pPr algn="just" latinLnBrk="1">
                        <a:lnSpc>
                          <a:spcPct val="150000"/>
                        </a:lnSpc>
                        <a:spcAft>
                          <a:spcPts val="800"/>
                        </a:spcAft>
                        <a:buNone/>
                      </a:pPr>
                      <a:r>
                        <a:rPr lang="en-US" sz="1050" kern="100" dirty="0">
                          <a:effectLst/>
                        </a:rPr>
                        <a:t>Proposed</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0.62</a:t>
                      </a:r>
                      <a:endParaRPr lang="ko-KR" sz="1000" kern="100" dirty="0">
                        <a:effectLst/>
                      </a:endParaRPr>
                    </a:p>
                    <a:p>
                      <a:pPr algn="just" latinLnBrk="1">
                        <a:lnSpc>
                          <a:spcPct val="150000"/>
                        </a:lnSpc>
                        <a:spcAft>
                          <a:spcPts val="800"/>
                        </a:spcAft>
                        <a:buNone/>
                      </a:pPr>
                      <a:r>
                        <a:rPr lang="en-US" sz="1050" kern="100" dirty="0">
                          <a:effectLst/>
                        </a:rPr>
                        <a:t>0.30</a:t>
                      </a:r>
                      <a:endParaRPr lang="ko-KR" sz="1000" kern="100" dirty="0">
                        <a:effectLst/>
                      </a:endParaRPr>
                    </a:p>
                    <a:p>
                      <a:pPr algn="just" latinLnBrk="1">
                        <a:lnSpc>
                          <a:spcPct val="150000"/>
                        </a:lnSpc>
                        <a:spcAft>
                          <a:spcPts val="800"/>
                        </a:spcAft>
                        <a:buNone/>
                      </a:pPr>
                      <a:r>
                        <a:rPr lang="en-US" sz="1050" kern="100" dirty="0">
                          <a:effectLst/>
                        </a:rPr>
                        <a:t>0.51</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50" kern="100" dirty="0">
                          <a:effectLst/>
                        </a:rPr>
                        <a:t>0.74</a:t>
                      </a:r>
                      <a:endParaRPr lang="ko-KR" sz="1000" kern="100" dirty="0">
                        <a:effectLst/>
                      </a:endParaRPr>
                    </a:p>
                    <a:p>
                      <a:pPr algn="just" latinLnBrk="1">
                        <a:lnSpc>
                          <a:spcPct val="150000"/>
                        </a:lnSpc>
                        <a:spcAft>
                          <a:spcPts val="800"/>
                        </a:spcAft>
                        <a:buNone/>
                      </a:pPr>
                      <a:r>
                        <a:rPr lang="en-US" sz="1050" kern="100" dirty="0">
                          <a:effectLst/>
                        </a:rPr>
                        <a:t>0.38</a:t>
                      </a:r>
                      <a:endParaRPr lang="ko-KR" sz="1000" kern="100" dirty="0">
                        <a:effectLst/>
                      </a:endParaRPr>
                    </a:p>
                    <a:p>
                      <a:pPr algn="just" latinLnBrk="1">
                        <a:lnSpc>
                          <a:spcPct val="150000"/>
                        </a:lnSpc>
                        <a:spcAft>
                          <a:spcPts val="800"/>
                        </a:spcAft>
                        <a:buNone/>
                      </a:pPr>
                      <a:r>
                        <a:rPr lang="en-US" sz="1050" kern="100" dirty="0">
                          <a:effectLst/>
                        </a:rPr>
                        <a:t>0.64</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29683529"/>
                  </a:ext>
                </a:extLst>
              </a:tr>
              <a:tr h="446405">
                <a:tc>
                  <a:txBody>
                    <a:bodyPr/>
                    <a:lstStyle/>
                    <a:p>
                      <a:pPr algn="just" latinLnBrk="1">
                        <a:lnSpc>
                          <a:spcPct val="150000"/>
                        </a:lnSpc>
                        <a:spcAft>
                          <a:spcPts val="800"/>
                        </a:spcAft>
                        <a:buNone/>
                      </a:pPr>
                      <a:r>
                        <a:rPr lang="en-US" sz="1050" kern="100">
                          <a:effectLst/>
                        </a:rPr>
                        <a:t>ResU-net</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50" kern="100" dirty="0">
                          <a:effectLst/>
                        </a:rPr>
                        <a:t>Baseline #1</a:t>
                      </a:r>
                      <a:endParaRPr lang="ko-KR" sz="1000" kern="100" dirty="0">
                        <a:effectLst/>
                      </a:endParaRPr>
                    </a:p>
                    <a:p>
                      <a:pPr algn="just" latinLnBrk="1">
                        <a:lnSpc>
                          <a:spcPct val="150000"/>
                        </a:lnSpc>
                        <a:spcAft>
                          <a:spcPts val="800"/>
                        </a:spcAft>
                        <a:buNone/>
                      </a:pPr>
                      <a:r>
                        <a:rPr lang="en-US" sz="1050" kern="100" dirty="0">
                          <a:effectLst/>
                        </a:rPr>
                        <a:t>Baseline #2</a:t>
                      </a:r>
                      <a:endParaRPr lang="ko-KR" sz="1000" kern="100" dirty="0">
                        <a:effectLst/>
                      </a:endParaRPr>
                    </a:p>
                    <a:p>
                      <a:pPr algn="just" latinLnBrk="1">
                        <a:lnSpc>
                          <a:spcPct val="150000"/>
                        </a:lnSpc>
                        <a:spcAft>
                          <a:spcPts val="800"/>
                        </a:spcAft>
                        <a:buNone/>
                      </a:pPr>
                      <a:r>
                        <a:rPr lang="en-US" sz="1050" kern="100" dirty="0">
                          <a:effectLst/>
                        </a:rPr>
                        <a:t>Proposed</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50" kern="100">
                          <a:effectLst/>
                        </a:rPr>
                        <a:t>0.55</a:t>
                      </a:r>
                      <a:endParaRPr lang="ko-KR" sz="1000" kern="100">
                        <a:effectLst/>
                      </a:endParaRPr>
                    </a:p>
                    <a:p>
                      <a:pPr algn="just" latinLnBrk="1">
                        <a:lnSpc>
                          <a:spcPct val="150000"/>
                        </a:lnSpc>
                        <a:spcAft>
                          <a:spcPts val="800"/>
                        </a:spcAft>
                        <a:buNone/>
                      </a:pPr>
                      <a:r>
                        <a:rPr lang="en-US" sz="1050" kern="100">
                          <a:effectLst/>
                        </a:rPr>
                        <a:t>0.26</a:t>
                      </a:r>
                      <a:endParaRPr lang="ko-KR" sz="1000" kern="100">
                        <a:effectLst/>
                      </a:endParaRPr>
                    </a:p>
                    <a:p>
                      <a:pPr algn="just" latinLnBrk="1">
                        <a:lnSpc>
                          <a:spcPct val="150000"/>
                        </a:lnSpc>
                        <a:spcAft>
                          <a:spcPts val="800"/>
                        </a:spcAft>
                        <a:buNone/>
                      </a:pPr>
                      <a:r>
                        <a:rPr lang="en-US" sz="1050" kern="100">
                          <a:effectLst/>
                        </a:rPr>
                        <a:t>0.61</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50" kern="100" dirty="0">
                          <a:effectLst/>
                        </a:rPr>
                        <a:t>0.68</a:t>
                      </a:r>
                      <a:endParaRPr lang="ko-KR" sz="1000" kern="100" dirty="0">
                        <a:effectLst/>
                      </a:endParaRPr>
                    </a:p>
                    <a:p>
                      <a:pPr algn="just" latinLnBrk="1">
                        <a:lnSpc>
                          <a:spcPct val="150000"/>
                        </a:lnSpc>
                        <a:spcAft>
                          <a:spcPts val="800"/>
                        </a:spcAft>
                        <a:buNone/>
                      </a:pPr>
                      <a:r>
                        <a:rPr lang="en-US" sz="1050" kern="100" dirty="0">
                          <a:effectLst/>
                        </a:rPr>
                        <a:t>0.31</a:t>
                      </a:r>
                      <a:endParaRPr lang="ko-KR" sz="1000" kern="100" dirty="0">
                        <a:effectLst/>
                      </a:endParaRPr>
                    </a:p>
                    <a:p>
                      <a:pPr algn="just" latinLnBrk="1">
                        <a:lnSpc>
                          <a:spcPct val="150000"/>
                        </a:lnSpc>
                        <a:spcAft>
                          <a:spcPts val="800"/>
                        </a:spcAft>
                        <a:buNone/>
                      </a:pPr>
                      <a:r>
                        <a:rPr lang="en-US" sz="1050" kern="100" dirty="0">
                          <a:effectLst/>
                        </a:rPr>
                        <a:t>0.74</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a:txBody>
                  <a:tcPr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4127563354"/>
                  </a:ext>
                </a:extLst>
              </a:tr>
            </a:tbl>
          </a:graphicData>
        </a:graphic>
      </p:graphicFrame>
    </p:spTree>
    <p:extLst>
      <p:ext uri="{BB962C8B-B14F-4D97-AF65-F5344CB8AC3E}">
        <p14:creationId xmlns:p14="http://schemas.microsoft.com/office/powerpoint/2010/main" val="2215613017"/>
      </p:ext>
    </p:extLst>
  </p:cSld>
  <p:clrMapOvr>
    <a:masterClrMapping/>
  </p:clrMapOvr>
  <mc:AlternateContent xmlns:mc="http://schemas.openxmlformats.org/markup-compatibility/2006">
    <mc:Choice xmlns:p14="http://schemas.microsoft.com/office/powerpoint/2010/main" Requires="p14">
      <p:transition spd="slow" p14:dur="2000" advTm="26471"/>
    </mc:Choice>
    <mc:Fallback>
      <p:transition spd="slow" advTm="26471"/>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A2CEA0-14C7-8532-856E-25D467229F49}"/>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A26DAB53-7C5A-B35B-C24B-53097E38EAC3}"/>
              </a:ext>
            </a:extLst>
          </p:cNvPr>
          <p:cNvSpPr>
            <a:spLocks noGrp="1"/>
          </p:cNvSpPr>
          <p:nvPr>
            <p:ph type="sldNum" sz="quarter" idx="12"/>
          </p:nvPr>
        </p:nvSpPr>
        <p:spPr/>
        <p:txBody>
          <a:bodyPr/>
          <a:lstStyle/>
          <a:p>
            <a:fld id="{AE31E8F2-D7DA-47AE-9DAA-01B65DE22032}" type="slidenum">
              <a:rPr lang="ko-KR" altLang="en-US" smtClean="0"/>
              <a:t>11</a:t>
            </a:fld>
            <a:endParaRPr lang="ko-KR" altLang="en-US"/>
          </a:p>
        </p:txBody>
      </p:sp>
      <p:sp>
        <p:nvSpPr>
          <p:cNvPr id="69" name="제목 5">
            <a:extLst>
              <a:ext uri="{FF2B5EF4-FFF2-40B4-BE49-F238E27FC236}">
                <a16:creationId xmlns:a16="http://schemas.microsoft.com/office/drawing/2014/main" id="{C0AACDB2-5A84-7640-1E84-51900167ABF2}"/>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3</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Results</a:t>
            </a:r>
          </a:p>
        </p:txBody>
      </p:sp>
      <p:grpSp>
        <p:nvGrpSpPr>
          <p:cNvPr id="2" name="그룹 1">
            <a:extLst>
              <a:ext uri="{FF2B5EF4-FFF2-40B4-BE49-F238E27FC236}">
                <a16:creationId xmlns:a16="http://schemas.microsoft.com/office/drawing/2014/main" id="{29527862-210F-B797-184F-0F6178E26685}"/>
              </a:ext>
            </a:extLst>
          </p:cNvPr>
          <p:cNvGrpSpPr/>
          <p:nvPr/>
        </p:nvGrpSpPr>
        <p:grpSpPr>
          <a:xfrm>
            <a:off x="1536700" y="2547504"/>
            <a:ext cx="8738274" cy="2584374"/>
            <a:chOff x="0" y="0"/>
            <a:chExt cx="8818735" cy="2163461"/>
          </a:xfrm>
        </p:grpSpPr>
        <p:grpSp>
          <p:nvGrpSpPr>
            <p:cNvPr id="5" name="그룹 4">
              <a:extLst>
                <a:ext uri="{FF2B5EF4-FFF2-40B4-BE49-F238E27FC236}">
                  <a16:creationId xmlns:a16="http://schemas.microsoft.com/office/drawing/2014/main" id="{FE157661-538F-44A1-7B04-49152AE9928C}"/>
                </a:ext>
              </a:extLst>
            </p:cNvPr>
            <p:cNvGrpSpPr/>
            <p:nvPr/>
          </p:nvGrpSpPr>
          <p:grpSpPr>
            <a:xfrm>
              <a:off x="0" y="0"/>
              <a:ext cx="8818735" cy="2163461"/>
              <a:chOff x="0" y="0"/>
              <a:chExt cx="12288664" cy="3358642"/>
            </a:xfrm>
          </p:grpSpPr>
          <p:pic>
            <p:nvPicPr>
              <p:cNvPr id="10" name="그림 9" descr="스크린샷, 사각형, 디자인이(가) 표시된 사진&#10;&#10;자동 생성된 설명">
                <a:extLst>
                  <a:ext uri="{FF2B5EF4-FFF2-40B4-BE49-F238E27FC236}">
                    <a16:creationId xmlns:a16="http://schemas.microsoft.com/office/drawing/2014/main" id="{8C3E8393-E374-D202-36F6-57D4292635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63800" y="0"/>
                <a:ext cx="2463800" cy="2463800"/>
              </a:xfrm>
              <a:prstGeom prst="rect">
                <a:avLst/>
              </a:prstGeom>
            </p:spPr>
          </p:pic>
          <p:pic>
            <p:nvPicPr>
              <p:cNvPr id="11" name="그림 10" descr="스크린샷, 회로이(가) 표시된 사진&#10;&#10;자동 생성된 설명">
                <a:extLst>
                  <a:ext uri="{FF2B5EF4-FFF2-40B4-BE49-F238E27FC236}">
                    <a16:creationId xmlns:a16="http://schemas.microsoft.com/office/drawing/2014/main" id="{C285F7C1-D719-FA19-8CA5-C71AF1BDA3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2463800" cy="2463800"/>
              </a:xfrm>
              <a:prstGeom prst="rect">
                <a:avLst/>
              </a:prstGeom>
            </p:spPr>
          </p:pic>
          <p:pic>
            <p:nvPicPr>
              <p:cNvPr id="12" name="그림 11" descr="스크린샷, 다채로움이(가) 표시된 사진&#10;&#10;자동 생성된 설명">
                <a:extLst>
                  <a:ext uri="{FF2B5EF4-FFF2-40B4-BE49-F238E27FC236}">
                    <a16:creationId xmlns:a16="http://schemas.microsoft.com/office/drawing/2014/main" id="{82224186-7280-D333-CD90-3F2AAA8CA3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27600" y="0"/>
                <a:ext cx="2463800" cy="2463800"/>
              </a:xfrm>
              <a:prstGeom prst="rect">
                <a:avLst/>
              </a:prstGeom>
            </p:spPr>
          </p:pic>
          <p:pic>
            <p:nvPicPr>
              <p:cNvPr id="13" name="그림 12" descr="스크린샷, 다채로움이(가) 표시된 사진&#10;&#10;자동 생성된 설명">
                <a:extLst>
                  <a:ext uri="{FF2B5EF4-FFF2-40B4-BE49-F238E27FC236}">
                    <a16:creationId xmlns:a16="http://schemas.microsoft.com/office/drawing/2014/main" id="{D95A03B3-7874-029D-AB5D-DB75FC7174E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24864" y="1724"/>
                <a:ext cx="2463800" cy="2463801"/>
              </a:xfrm>
              <a:prstGeom prst="rect">
                <a:avLst/>
              </a:prstGeom>
            </p:spPr>
          </p:pic>
          <p:pic>
            <p:nvPicPr>
              <p:cNvPr id="14" name="그림 13" descr="스크린샷, 시계이(가) 표시된 사진&#10;&#10;자동 생성된 설명">
                <a:extLst>
                  <a:ext uri="{FF2B5EF4-FFF2-40B4-BE49-F238E27FC236}">
                    <a16:creationId xmlns:a16="http://schemas.microsoft.com/office/drawing/2014/main" id="{C2152DD8-5877-2934-277A-25F1439BE31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68744" y="1724"/>
                <a:ext cx="2463800" cy="2463801"/>
              </a:xfrm>
              <a:prstGeom prst="rect">
                <a:avLst/>
              </a:prstGeom>
            </p:spPr>
          </p:pic>
          <p:sp>
            <p:nvSpPr>
              <p:cNvPr id="15" name="TextBox 63">
                <a:extLst>
                  <a:ext uri="{FF2B5EF4-FFF2-40B4-BE49-F238E27FC236}">
                    <a16:creationId xmlns:a16="http://schemas.microsoft.com/office/drawing/2014/main" id="{1D7C1121-C3D1-C362-56B0-F8DEB9809753}"/>
                  </a:ext>
                </a:extLst>
              </p:cNvPr>
              <p:cNvSpPr txBox="1"/>
              <p:nvPr/>
            </p:nvSpPr>
            <p:spPr>
              <a:xfrm>
                <a:off x="95283" y="2463163"/>
                <a:ext cx="2342212" cy="88820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Original Image</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6" name="TextBox 64">
                <a:extLst>
                  <a:ext uri="{FF2B5EF4-FFF2-40B4-BE49-F238E27FC236}">
                    <a16:creationId xmlns:a16="http://schemas.microsoft.com/office/drawing/2014/main" id="{D6D00172-BC64-6D06-0665-0EC03FB4FEAE}"/>
                  </a:ext>
                </a:extLst>
              </p:cNvPr>
              <p:cNvSpPr txBox="1"/>
              <p:nvPr/>
            </p:nvSpPr>
            <p:spPr>
              <a:xfrm>
                <a:off x="2311495" y="2463331"/>
                <a:ext cx="2881973" cy="88820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Ground Truth Mask</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7" name="TextBox 65">
                <a:extLst>
                  <a:ext uri="{FF2B5EF4-FFF2-40B4-BE49-F238E27FC236}">
                    <a16:creationId xmlns:a16="http://schemas.microsoft.com/office/drawing/2014/main" id="{AC58AA7D-8990-B8A1-11CD-420B29234A0A}"/>
                  </a:ext>
                </a:extLst>
              </p:cNvPr>
              <p:cNvSpPr txBox="1"/>
              <p:nvPr/>
            </p:nvSpPr>
            <p:spPr>
              <a:xfrm>
                <a:off x="5369809" y="2470437"/>
                <a:ext cx="1790947" cy="88820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Baseline #1</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grpSp>
        <p:sp>
          <p:nvSpPr>
            <p:cNvPr id="8" name="TextBox 1069">
              <a:extLst>
                <a:ext uri="{FF2B5EF4-FFF2-40B4-BE49-F238E27FC236}">
                  <a16:creationId xmlns:a16="http://schemas.microsoft.com/office/drawing/2014/main" id="{4CC5D8E0-9CC9-5AAD-95BD-81E0208FC020}"/>
                </a:ext>
              </a:extLst>
            </p:cNvPr>
            <p:cNvSpPr txBox="1"/>
            <p:nvPr/>
          </p:nvSpPr>
          <p:spPr>
            <a:xfrm>
              <a:off x="5636224" y="1591141"/>
              <a:ext cx="1285240" cy="57213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Baseline #2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9" name="TextBox 1070">
              <a:extLst>
                <a:ext uri="{FF2B5EF4-FFF2-40B4-BE49-F238E27FC236}">
                  <a16:creationId xmlns:a16="http://schemas.microsoft.com/office/drawing/2014/main" id="{A8477966-B951-6835-E932-B4D5E5312581}"/>
                </a:ext>
              </a:extLst>
            </p:cNvPr>
            <p:cNvSpPr txBox="1"/>
            <p:nvPr/>
          </p:nvSpPr>
          <p:spPr>
            <a:xfrm>
              <a:off x="7291509" y="1591141"/>
              <a:ext cx="1285240" cy="572135"/>
            </a:xfrm>
            <a:prstGeom prst="rect">
              <a:avLst/>
            </a:prstGeom>
            <a:noFill/>
          </p:spPr>
          <p:txBody>
            <a:bodyPr wrap="square" rtlCol="0">
              <a:noAutofit/>
            </a:bodyPr>
            <a:lstStyle/>
            <a:p>
              <a:pPr algn="ctr" latinLnBrk="1">
                <a:lnSpc>
                  <a:spcPct val="107000"/>
                </a:lnSpc>
                <a:spcAft>
                  <a:spcPts val="800"/>
                </a:spcAft>
              </a:pPr>
              <a:r>
                <a:rPr lang="en-US" sz="10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Proposed</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grpSp>
    </p:spTree>
    <p:extLst>
      <p:ext uri="{BB962C8B-B14F-4D97-AF65-F5344CB8AC3E}">
        <p14:creationId xmlns:p14="http://schemas.microsoft.com/office/powerpoint/2010/main" val="978124141"/>
      </p:ext>
    </p:extLst>
  </p:cSld>
  <p:clrMapOvr>
    <a:masterClrMapping/>
  </p:clrMapOvr>
  <mc:AlternateContent xmlns:mc="http://schemas.openxmlformats.org/markup-compatibility/2006">
    <mc:Choice xmlns:p14="http://schemas.microsoft.com/office/powerpoint/2010/main" Requires="p14">
      <p:transition spd="slow" p14:dur="2000" advTm="15898"/>
    </mc:Choice>
    <mc:Fallback>
      <p:transition spd="slow" advTm="15898"/>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2D360-F1AA-F1AB-A306-4293D4946277}"/>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92E5264-7AED-77F0-A58E-74E3276FA1A4}"/>
              </a:ext>
            </a:extLst>
          </p:cNvPr>
          <p:cNvSpPr>
            <a:spLocks noGrp="1"/>
          </p:cNvSpPr>
          <p:nvPr>
            <p:ph type="sldNum" sz="quarter" idx="12"/>
          </p:nvPr>
        </p:nvSpPr>
        <p:spPr/>
        <p:txBody>
          <a:bodyPr/>
          <a:lstStyle/>
          <a:p>
            <a:fld id="{AE31E8F2-D7DA-47AE-9DAA-01B65DE22032}" type="slidenum">
              <a:rPr lang="ko-KR" altLang="en-US" smtClean="0"/>
              <a:t>12</a:t>
            </a:fld>
            <a:endParaRPr lang="ko-KR" altLang="en-US"/>
          </a:p>
        </p:txBody>
      </p:sp>
      <p:sp>
        <p:nvSpPr>
          <p:cNvPr id="69" name="제목 5">
            <a:extLst>
              <a:ext uri="{FF2B5EF4-FFF2-40B4-BE49-F238E27FC236}">
                <a16:creationId xmlns:a16="http://schemas.microsoft.com/office/drawing/2014/main" id="{2B64DFDA-F82F-9128-1311-0830DDE52BAF}"/>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4.</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Discussion</a:t>
            </a:r>
          </a:p>
        </p:txBody>
      </p:sp>
      <p:sp>
        <p:nvSpPr>
          <p:cNvPr id="6" name="TextBox 5">
            <a:extLst>
              <a:ext uri="{FF2B5EF4-FFF2-40B4-BE49-F238E27FC236}">
                <a16:creationId xmlns:a16="http://schemas.microsoft.com/office/drawing/2014/main" id="{5971DA26-C3E8-D48A-5E92-74E31D2DF915}"/>
              </a:ext>
            </a:extLst>
          </p:cNvPr>
          <p:cNvSpPr txBox="1"/>
          <p:nvPr/>
        </p:nvSpPr>
        <p:spPr>
          <a:xfrm>
            <a:off x="1783542" y="2435246"/>
            <a:ext cx="8615265" cy="2535566"/>
          </a:xfrm>
          <a:prstGeom prst="rect">
            <a:avLst/>
          </a:prstGeom>
          <a:noFill/>
        </p:spPr>
        <p:txBody>
          <a:bodyPr wrap="square">
            <a:spAutoFit/>
          </a:bodyPr>
          <a:lstStyle/>
          <a:p>
            <a:pPr marL="342900" lvl="0" indent="-342900" algn="just">
              <a:lnSpc>
                <a:spcPct val="150000"/>
              </a:lnSpc>
              <a:buSzPts val="1000"/>
              <a:buFont typeface="Symbol" panose="05050102010706020507" pitchFamily="18" charset="2"/>
              <a:buChar char=""/>
              <a:tabLst>
                <a:tab pos="457200" algn="l"/>
              </a:tabLst>
            </a:pPr>
            <a:r>
              <a:rPr lang="en-US" altLang="ko-KR" b="1" dirty="0">
                <a:effectLst/>
                <a:latin typeface="Times New Roman" panose="02020603050405020304" pitchFamily="18" charset="0"/>
                <a:ea typeface="굴림" panose="020B0600000101010101" pitchFamily="50" charset="-127"/>
                <a:cs typeface="Times New Roman" panose="02020603050405020304" pitchFamily="18" charset="0"/>
              </a:rPr>
              <a:t>U-Net.</a:t>
            </a:r>
            <a:r>
              <a:rPr lang="en-US" altLang="ko-KR" dirty="0">
                <a:effectLst/>
                <a:latin typeface="Times New Roman" panose="02020603050405020304" pitchFamily="18" charset="0"/>
                <a:ea typeface="굴림" panose="020B0600000101010101" pitchFamily="50" charset="-127"/>
                <a:cs typeface="Times New Roman" panose="02020603050405020304" pitchFamily="18" charset="0"/>
              </a:rPr>
              <a:t> SCRB trims </a:t>
            </a:r>
            <a:r>
              <a:rPr lang="en-US" altLang="ko-KR" b="1" dirty="0">
                <a:effectLst/>
                <a:latin typeface="Times New Roman" panose="02020603050405020304" pitchFamily="18" charset="0"/>
                <a:ea typeface="굴림" panose="020B0600000101010101" pitchFamily="50" charset="-127"/>
                <a:cs typeface="Times New Roman" panose="02020603050405020304" pitchFamily="18" charset="0"/>
              </a:rPr>
              <a:t>≈ 10 %</a:t>
            </a:r>
            <a:r>
              <a:rPr lang="en-US" altLang="ko-KR" dirty="0">
                <a:effectLst/>
                <a:latin typeface="Times New Roman" panose="02020603050405020304" pitchFamily="18" charset="0"/>
                <a:ea typeface="굴림" panose="020B0600000101010101" pitchFamily="50" charset="-127"/>
                <a:cs typeface="Times New Roman" panose="02020603050405020304" pitchFamily="18" charset="0"/>
              </a:rPr>
              <a:t> of the GFLOPs relative to the 214-band baseline (353.8 vs 392.1 G) while even shaving a small number of weights (31.07 M vs 31.16 M).</a:t>
            </a:r>
            <a:endParaRPr lang="ko-KR" altLang="ko-KR" dirty="0">
              <a:effectLst/>
              <a:latin typeface="Times New Roman" panose="02020603050405020304" pitchFamily="18" charset="0"/>
              <a:ea typeface="굴림" panose="020B0600000101010101" pitchFamily="50" charset="-127"/>
              <a:cs typeface="Times New Roman" panose="02020603050405020304" pitchFamily="18" charset="0"/>
            </a:endParaRPr>
          </a:p>
          <a:p>
            <a:pPr marL="342900" lvl="0" indent="-342900" algn="just">
              <a:lnSpc>
                <a:spcPct val="150000"/>
              </a:lnSpc>
              <a:buSzPts val="1000"/>
              <a:buFont typeface="Symbol" panose="05050102010706020507" pitchFamily="18" charset="2"/>
              <a:buChar char=""/>
              <a:tabLst>
                <a:tab pos="457200" algn="l"/>
              </a:tabLst>
            </a:pPr>
            <a:r>
              <a:rPr lang="en-US" altLang="ko-KR" b="1" dirty="0">
                <a:effectLst/>
                <a:latin typeface="Times New Roman" panose="02020603050405020304" pitchFamily="18" charset="0"/>
                <a:ea typeface="굴림" panose="020B0600000101010101" pitchFamily="50" charset="-127"/>
                <a:cs typeface="Times New Roman" panose="02020603050405020304" pitchFamily="18" charset="0"/>
              </a:rPr>
              <a:t>Attention U-Net.</a:t>
            </a:r>
            <a:r>
              <a:rPr lang="en-US" altLang="ko-KR" dirty="0">
                <a:effectLst/>
                <a:latin typeface="Times New Roman" panose="02020603050405020304" pitchFamily="18" charset="0"/>
                <a:ea typeface="굴림" panose="020B0600000101010101" pitchFamily="50" charset="-127"/>
                <a:cs typeface="Times New Roman" panose="02020603050405020304" pitchFamily="18" charset="0"/>
              </a:rPr>
              <a:t> A similar reduction (</a:t>
            </a:r>
            <a:r>
              <a:rPr lang="en-US" altLang="ko-KR" b="1" dirty="0">
                <a:effectLst/>
                <a:latin typeface="Times New Roman" panose="02020603050405020304" pitchFamily="18" charset="0"/>
                <a:ea typeface="굴림" panose="020B0600000101010101" pitchFamily="50" charset="-127"/>
                <a:cs typeface="Times New Roman" panose="02020603050405020304" pitchFamily="18" charset="0"/>
              </a:rPr>
              <a:t>8 %</a:t>
            </a:r>
            <a:r>
              <a:rPr lang="en-US" altLang="ko-KR" dirty="0">
                <a:effectLst/>
                <a:latin typeface="Times New Roman" panose="02020603050405020304" pitchFamily="18" charset="0"/>
                <a:ea typeface="굴림" panose="020B0600000101010101" pitchFamily="50" charset="-127"/>
                <a:cs typeface="Times New Roman" panose="02020603050405020304" pitchFamily="18" charset="0"/>
              </a:rPr>
              <a:t>) is observed (428.6 vs 466.7 G) with a negligible 0.3 % parameter drop.</a:t>
            </a:r>
            <a:endParaRPr lang="ko-KR" altLang="ko-KR" dirty="0">
              <a:effectLst/>
              <a:latin typeface="Times New Roman" panose="02020603050405020304" pitchFamily="18" charset="0"/>
              <a:ea typeface="굴림" panose="020B0600000101010101" pitchFamily="50" charset="-127"/>
              <a:cs typeface="Times New Roman" panose="02020603050405020304" pitchFamily="18" charset="0"/>
            </a:endParaRPr>
          </a:p>
          <a:p>
            <a:pPr marL="342900" lvl="0" indent="-342900" algn="just">
              <a:lnSpc>
                <a:spcPct val="150000"/>
              </a:lnSpc>
              <a:buSzPts val="1000"/>
              <a:buFont typeface="Symbol" panose="05050102010706020507" pitchFamily="18" charset="2"/>
              <a:buChar char=""/>
              <a:tabLst>
                <a:tab pos="457200" algn="l"/>
              </a:tabLst>
            </a:pPr>
            <a:r>
              <a:rPr lang="en-US" altLang="ko-KR" b="1" dirty="0" err="1">
                <a:effectLst/>
                <a:latin typeface="Times New Roman" panose="02020603050405020304" pitchFamily="18" charset="0"/>
                <a:ea typeface="굴림" panose="020B0600000101010101" pitchFamily="50" charset="-127"/>
                <a:cs typeface="Times New Roman" panose="02020603050405020304" pitchFamily="18" charset="0"/>
              </a:rPr>
              <a:t>ResU</a:t>
            </a:r>
            <a:r>
              <a:rPr lang="en-US" altLang="ko-KR" b="1" dirty="0">
                <a:effectLst/>
                <a:latin typeface="Times New Roman" panose="02020603050405020304" pitchFamily="18" charset="0"/>
                <a:ea typeface="굴림" panose="020B0600000101010101" pitchFamily="50" charset="-127"/>
                <a:cs typeface="Times New Roman" panose="02020603050405020304" pitchFamily="18" charset="0"/>
              </a:rPr>
              <a:t>-Net.</a:t>
            </a:r>
            <a:r>
              <a:rPr lang="en-US" altLang="ko-KR" dirty="0">
                <a:effectLst/>
                <a:latin typeface="Times New Roman" panose="02020603050405020304" pitchFamily="18" charset="0"/>
                <a:ea typeface="굴림" panose="020B0600000101010101" pitchFamily="50" charset="-127"/>
                <a:cs typeface="Times New Roman" panose="02020603050405020304" pitchFamily="18" charset="0"/>
              </a:rPr>
              <a:t> The absolute saving is largest: </a:t>
            </a:r>
            <a:r>
              <a:rPr lang="en-US" altLang="ko-KR" b="1" dirty="0">
                <a:effectLst/>
                <a:latin typeface="Times New Roman" panose="02020603050405020304" pitchFamily="18" charset="0"/>
                <a:ea typeface="굴림" panose="020B0600000101010101" pitchFamily="50" charset="-127"/>
                <a:cs typeface="Times New Roman" panose="02020603050405020304" pitchFamily="18" charset="0"/>
              </a:rPr>
              <a:t>88 GFLOPs (−14 %)</a:t>
            </a:r>
            <a:r>
              <a:rPr lang="en-US" altLang="ko-KR" dirty="0">
                <a:effectLst/>
                <a:latin typeface="Times New Roman" panose="02020603050405020304" pitchFamily="18" charset="0"/>
                <a:ea typeface="굴림" panose="020B0600000101010101" pitchFamily="50" charset="-127"/>
                <a:cs typeface="Times New Roman" panose="02020603050405020304" pitchFamily="18" charset="0"/>
              </a:rPr>
              <a:t> compared with Baseline #1.</a:t>
            </a:r>
            <a:endParaRPr lang="ko-KR" altLang="ko-KR" dirty="0">
              <a:effectLst/>
              <a:latin typeface="Times New Roman" panose="02020603050405020304" pitchFamily="18" charset="0"/>
              <a:ea typeface="굴림" panose="020B0600000101010101" pitchFamily="50" charset="-127"/>
              <a:cs typeface="Times New Roman" panose="02020603050405020304" pitchFamily="18" charset="0"/>
            </a:endParaRPr>
          </a:p>
        </p:txBody>
      </p:sp>
      <p:sp>
        <p:nvSpPr>
          <p:cNvPr id="18" name="TextBox 17">
            <a:extLst>
              <a:ext uri="{FF2B5EF4-FFF2-40B4-BE49-F238E27FC236}">
                <a16:creationId xmlns:a16="http://schemas.microsoft.com/office/drawing/2014/main" id="{6CF42906-0F3E-2453-11EE-034E46C20685}"/>
              </a:ext>
            </a:extLst>
          </p:cNvPr>
          <p:cNvSpPr txBox="1"/>
          <p:nvPr/>
        </p:nvSpPr>
        <p:spPr>
          <a:xfrm>
            <a:off x="1117600" y="1317611"/>
            <a:ext cx="6096000" cy="369332"/>
          </a:xfrm>
          <a:prstGeom prst="rect">
            <a:avLst/>
          </a:prstGeom>
          <a:noFill/>
        </p:spPr>
        <p:txBody>
          <a:bodyPr wrap="square">
            <a:spAutoFit/>
          </a:bodyPr>
          <a:lstStyle/>
          <a:p>
            <a:r>
              <a:rPr lang="en-US" altLang="ko-KR" sz="1800" b="1" dirty="0">
                <a:effectLst/>
                <a:latin typeface="Times New Roman" panose="02020603050405020304" pitchFamily="18" charset="0"/>
                <a:ea typeface="바탕체" panose="02030609000101010101" pitchFamily="17" charset="-127"/>
                <a:cs typeface="Arial" panose="020B0604020202020204" pitchFamily="34" charset="0"/>
              </a:rPr>
              <a:t>Computational efficiency</a:t>
            </a:r>
            <a:endParaRPr lang="ko-KR" altLang="en-US" dirty="0"/>
          </a:p>
        </p:txBody>
      </p:sp>
    </p:spTree>
    <p:extLst>
      <p:ext uri="{BB962C8B-B14F-4D97-AF65-F5344CB8AC3E}">
        <p14:creationId xmlns:p14="http://schemas.microsoft.com/office/powerpoint/2010/main" val="3536312300"/>
      </p:ext>
    </p:extLst>
  </p:cSld>
  <p:clrMapOvr>
    <a:masterClrMapping/>
  </p:clrMapOvr>
  <mc:AlternateContent xmlns:mc="http://schemas.openxmlformats.org/markup-compatibility/2006">
    <mc:Choice xmlns:p14="http://schemas.microsoft.com/office/powerpoint/2010/main" Requires="p14">
      <p:transition spd="slow" p14:dur="2000" advTm="30996"/>
    </mc:Choice>
    <mc:Fallback>
      <p:transition spd="slow" advTm="30996"/>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108684-7D4E-849C-4C5E-D0C8243FCAE8}"/>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81800E5C-9222-08AF-6D56-29CB70F01CBB}"/>
              </a:ext>
            </a:extLst>
          </p:cNvPr>
          <p:cNvSpPr>
            <a:spLocks noGrp="1"/>
          </p:cNvSpPr>
          <p:nvPr>
            <p:ph type="sldNum" sz="quarter" idx="12"/>
          </p:nvPr>
        </p:nvSpPr>
        <p:spPr/>
        <p:txBody>
          <a:bodyPr/>
          <a:lstStyle/>
          <a:p>
            <a:fld id="{AE31E8F2-D7DA-47AE-9DAA-01B65DE22032}" type="slidenum">
              <a:rPr lang="ko-KR" altLang="en-US" smtClean="0"/>
              <a:t>13</a:t>
            </a:fld>
            <a:endParaRPr lang="ko-KR" altLang="en-US"/>
          </a:p>
        </p:txBody>
      </p:sp>
      <p:sp>
        <p:nvSpPr>
          <p:cNvPr id="69" name="제목 5">
            <a:extLst>
              <a:ext uri="{FF2B5EF4-FFF2-40B4-BE49-F238E27FC236}">
                <a16:creationId xmlns:a16="http://schemas.microsoft.com/office/drawing/2014/main" id="{D3F530B6-0C92-DA9A-C90D-818A788E9563}"/>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4.</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Discussion</a:t>
            </a:r>
          </a:p>
        </p:txBody>
      </p:sp>
      <p:sp>
        <p:nvSpPr>
          <p:cNvPr id="6" name="TextBox 5">
            <a:extLst>
              <a:ext uri="{FF2B5EF4-FFF2-40B4-BE49-F238E27FC236}">
                <a16:creationId xmlns:a16="http://schemas.microsoft.com/office/drawing/2014/main" id="{919B5A8D-D497-B04C-9ECD-D94C2385EF19}"/>
              </a:ext>
            </a:extLst>
          </p:cNvPr>
          <p:cNvSpPr txBox="1"/>
          <p:nvPr/>
        </p:nvSpPr>
        <p:spPr>
          <a:xfrm>
            <a:off x="1467754" y="1954846"/>
            <a:ext cx="9256492" cy="2956387"/>
          </a:xfrm>
          <a:prstGeom prst="rect">
            <a:avLst/>
          </a:prstGeom>
          <a:noFill/>
        </p:spPr>
        <p:txBody>
          <a:bodyPr wrap="square">
            <a:spAutoFit/>
          </a:bodyPr>
          <a:lstStyle/>
          <a:p>
            <a:pPr marL="342900" lvl="0" indent="-342900" algn="just">
              <a:lnSpc>
                <a:spcPct val="150000"/>
              </a:lnSpc>
              <a:buSzPts val="1000"/>
              <a:buFont typeface="Symbol" panose="05050102010706020507" pitchFamily="18" charset="2"/>
              <a:buChar char=""/>
              <a:tabLst>
                <a:tab pos="457200" algn="l"/>
              </a:tabLst>
            </a:pPr>
            <a:r>
              <a:rPr lang="en-US" altLang="ko-KR" b="1" dirty="0"/>
              <a:t>U-Net.</a:t>
            </a:r>
            <a:r>
              <a:rPr lang="en-US" altLang="ko-KR" dirty="0"/>
              <a:t> Mean </a:t>
            </a:r>
            <a:r>
              <a:rPr lang="en-US" altLang="ko-KR" dirty="0" err="1"/>
              <a:t>IoU</a:t>
            </a:r>
            <a:r>
              <a:rPr lang="en-US" altLang="ko-KR" dirty="0"/>
              <a:t> and F1 climb from 0.37 → </a:t>
            </a:r>
            <a:r>
              <a:rPr lang="en-US" altLang="ko-KR" b="1" dirty="0"/>
              <a:t>0.53</a:t>
            </a:r>
            <a:r>
              <a:rPr lang="en-US" altLang="ko-KR" dirty="0"/>
              <a:t> and 0.37 → </a:t>
            </a:r>
            <a:r>
              <a:rPr lang="en-US" altLang="ko-KR" b="1" dirty="0"/>
              <a:t>0.66</a:t>
            </a:r>
            <a:r>
              <a:rPr lang="en-US" altLang="ko-KR" dirty="0"/>
              <a:t>, respectively, eclipsing the original full-band scores (0.52/0.64)</a:t>
            </a:r>
            <a:endParaRPr lang="ko-KR" altLang="ko-KR" sz="2000" dirty="0">
              <a:effectLst/>
              <a:latin typeface="Times New Roman" panose="02020603050405020304" pitchFamily="18" charset="0"/>
              <a:ea typeface="굴림" panose="020B0600000101010101" pitchFamily="50" charset="-127"/>
              <a:cs typeface="Times New Roman" panose="02020603050405020304" pitchFamily="18" charset="0"/>
            </a:endParaRPr>
          </a:p>
          <a:p>
            <a:pPr marL="342900" lvl="0" indent="-342900" algn="just">
              <a:lnSpc>
                <a:spcPct val="150000"/>
              </a:lnSpc>
              <a:buSzPts val="1000"/>
              <a:buFont typeface="Symbol" panose="05050102010706020507" pitchFamily="18" charset="2"/>
              <a:buChar char=""/>
              <a:tabLst>
                <a:tab pos="457200" algn="l"/>
              </a:tabLst>
            </a:pPr>
            <a:r>
              <a:rPr lang="en-US" altLang="ko-KR" b="1" dirty="0" err="1"/>
              <a:t>ResU</a:t>
            </a:r>
            <a:r>
              <a:rPr lang="en-US" altLang="ko-KR" b="1" dirty="0"/>
              <a:t>-Net.</a:t>
            </a:r>
            <a:r>
              <a:rPr lang="en-US" altLang="ko-KR" dirty="0"/>
              <a:t> SCRB delivers the strongest gain: </a:t>
            </a:r>
            <a:r>
              <a:rPr lang="en-US" altLang="ko-KR" b="1" dirty="0"/>
              <a:t>+0.06 </a:t>
            </a:r>
            <a:r>
              <a:rPr lang="en-US" altLang="ko-KR" b="1" dirty="0" err="1"/>
              <a:t>mIoU</a:t>
            </a:r>
            <a:r>
              <a:rPr lang="en-US" altLang="ko-KR" dirty="0"/>
              <a:t> and </a:t>
            </a:r>
            <a:r>
              <a:rPr lang="en-US" altLang="ko-KR" b="1" dirty="0"/>
              <a:t>+0.06 F1</a:t>
            </a:r>
            <a:r>
              <a:rPr lang="en-US" altLang="ko-KR" dirty="0"/>
              <a:t> over Baseline #1, turning the residual backbone into the new top performer (0.61 / 0.74).</a:t>
            </a:r>
            <a:endParaRPr lang="ko-KR" altLang="ko-KR" sz="2000" dirty="0">
              <a:effectLst/>
              <a:latin typeface="Times New Roman" panose="02020603050405020304" pitchFamily="18" charset="0"/>
              <a:ea typeface="굴림" panose="020B0600000101010101" pitchFamily="50" charset="-127"/>
              <a:cs typeface="Times New Roman" panose="02020603050405020304" pitchFamily="18" charset="0"/>
            </a:endParaRPr>
          </a:p>
          <a:p>
            <a:pPr marL="342900" lvl="0" indent="-342900" algn="just">
              <a:lnSpc>
                <a:spcPct val="150000"/>
              </a:lnSpc>
              <a:buSzPts val="1000"/>
              <a:buFont typeface="Symbol" panose="05050102010706020507" pitchFamily="18" charset="2"/>
              <a:buChar char=""/>
              <a:tabLst>
                <a:tab pos="457200" algn="l"/>
              </a:tabLst>
            </a:pPr>
            <a:r>
              <a:rPr lang="en-US" altLang="ko-KR" b="1" dirty="0"/>
              <a:t>Attention U-Net.</a:t>
            </a:r>
            <a:r>
              <a:rPr lang="en-US" altLang="ko-KR" dirty="0"/>
              <a:t> Accuracy drops relative to its 214-band counterpart (−0.11 </a:t>
            </a:r>
            <a:r>
              <a:rPr lang="en-US" altLang="ko-KR" dirty="0" err="1"/>
              <a:t>mIoU</a:t>
            </a:r>
            <a:r>
              <a:rPr lang="en-US" altLang="ko-KR" dirty="0"/>
              <a:t>, −0.10 F1) yet still almost </a:t>
            </a:r>
            <a:r>
              <a:rPr lang="en-US" altLang="ko-KR" b="1" dirty="0"/>
              <a:t>doubles</a:t>
            </a:r>
            <a:r>
              <a:rPr lang="en-US" altLang="ko-KR" dirty="0"/>
              <a:t> PCA-3 performance, indicating that attention gates alone cannot compensate for spectra removed by linear PCA but work synergistically with SCRB.</a:t>
            </a:r>
            <a:endParaRPr lang="ko-KR" altLang="ko-KR" sz="2000" dirty="0">
              <a:effectLst/>
              <a:latin typeface="Times New Roman" panose="02020603050405020304" pitchFamily="18" charset="0"/>
              <a:ea typeface="굴림" panose="020B0600000101010101" pitchFamily="50" charset="-127"/>
              <a:cs typeface="Times New Roman" panose="02020603050405020304" pitchFamily="18" charset="0"/>
            </a:endParaRPr>
          </a:p>
        </p:txBody>
      </p:sp>
      <p:sp>
        <p:nvSpPr>
          <p:cNvPr id="18" name="TextBox 17">
            <a:extLst>
              <a:ext uri="{FF2B5EF4-FFF2-40B4-BE49-F238E27FC236}">
                <a16:creationId xmlns:a16="http://schemas.microsoft.com/office/drawing/2014/main" id="{7E89C67E-57B8-4D02-ECD7-B39ECDC1910C}"/>
              </a:ext>
            </a:extLst>
          </p:cNvPr>
          <p:cNvSpPr txBox="1"/>
          <p:nvPr/>
        </p:nvSpPr>
        <p:spPr>
          <a:xfrm>
            <a:off x="1117600" y="1317611"/>
            <a:ext cx="6096000" cy="369332"/>
          </a:xfrm>
          <a:prstGeom prst="rect">
            <a:avLst/>
          </a:prstGeom>
          <a:noFill/>
        </p:spPr>
        <p:txBody>
          <a:bodyPr wrap="square">
            <a:spAutoFit/>
          </a:bodyPr>
          <a:lstStyle/>
          <a:p>
            <a:r>
              <a:rPr lang="en-US" altLang="ko-KR" b="1" dirty="0"/>
              <a:t>Segmentation accuracy</a:t>
            </a:r>
            <a:endParaRPr lang="ko-KR" altLang="en-US" dirty="0"/>
          </a:p>
        </p:txBody>
      </p:sp>
    </p:spTree>
    <p:extLst>
      <p:ext uri="{BB962C8B-B14F-4D97-AF65-F5344CB8AC3E}">
        <p14:creationId xmlns:p14="http://schemas.microsoft.com/office/powerpoint/2010/main" val="605319010"/>
      </p:ext>
    </p:extLst>
  </p:cSld>
  <p:clrMapOvr>
    <a:masterClrMapping/>
  </p:clrMapOvr>
  <mc:AlternateContent xmlns:mc="http://schemas.openxmlformats.org/markup-compatibility/2006">
    <mc:Choice xmlns:p14="http://schemas.microsoft.com/office/powerpoint/2010/main" Requires="p14">
      <p:transition spd="slow" p14:dur="2000" advTm="14565"/>
    </mc:Choice>
    <mc:Fallback>
      <p:transition spd="slow" advTm="14565"/>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7E8357-9B84-EC36-B72D-8D47F6BA79F2}"/>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B2A7499B-196B-279D-76D8-AD9856FA5599}"/>
              </a:ext>
            </a:extLst>
          </p:cNvPr>
          <p:cNvSpPr>
            <a:spLocks noGrp="1"/>
          </p:cNvSpPr>
          <p:nvPr>
            <p:ph type="sldNum" sz="quarter" idx="12"/>
          </p:nvPr>
        </p:nvSpPr>
        <p:spPr/>
        <p:txBody>
          <a:bodyPr/>
          <a:lstStyle/>
          <a:p>
            <a:fld id="{AE31E8F2-D7DA-47AE-9DAA-01B65DE22032}" type="slidenum">
              <a:rPr lang="ko-KR" altLang="en-US" smtClean="0"/>
              <a:t>14</a:t>
            </a:fld>
            <a:endParaRPr lang="ko-KR" altLang="en-US"/>
          </a:p>
        </p:txBody>
      </p:sp>
      <p:sp>
        <p:nvSpPr>
          <p:cNvPr id="69" name="제목 5">
            <a:extLst>
              <a:ext uri="{FF2B5EF4-FFF2-40B4-BE49-F238E27FC236}">
                <a16:creationId xmlns:a16="http://schemas.microsoft.com/office/drawing/2014/main" id="{36B74B64-AB34-ADDB-0D71-DF3540BBFC52}"/>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4.</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Discussion</a:t>
            </a:r>
          </a:p>
        </p:txBody>
      </p:sp>
      <p:sp>
        <p:nvSpPr>
          <p:cNvPr id="21" name="TextBox 20">
            <a:extLst>
              <a:ext uri="{FF2B5EF4-FFF2-40B4-BE49-F238E27FC236}">
                <a16:creationId xmlns:a16="http://schemas.microsoft.com/office/drawing/2014/main" id="{EB9B1C19-70EC-B349-2424-660BCAB6E156}"/>
              </a:ext>
            </a:extLst>
          </p:cNvPr>
          <p:cNvSpPr txBox="1"/>
          <p:nvPr/>
        </p:nvSpPr>
        <p:spPr>
          <a:xfrm>
            <a:off x="1117600" y="1283188"/>
            <a:ext cx="6096000" cy="369332"/>
          </a:xfrm>
          <a:prstGeom prst="rect">
            <a:avLst/>
          </a:prstGeom>
          <a:noFill/>
        </p:spPr>
        <p:txBody>
          <a:bodyPr wrap="square">
            <a:spAutoFit/>
          </a:bodyPr>
          <a:lstStyle/>
          <a:p>
            <a:r>
              <a:rPr lang="en-US" altLang="ko-KR" b="1" dirty="0">
                <a:latin typeface="Times New Roman" panose="02020603050405020304" pitchFamily="18" charset="0"/>
                <a:cs typeface="Times New Roman" panose="02020603050405020304" pitchFamily="18" charset="0"/>
              </a:rPr>
              <a:t>Backbone-specific observations</a:t>
            </a:r>
            <a:endParaRPr lang="ko-KR" alt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9973ABD-D146-9724-88DF-28A04274E92E}"/>
              </a:ext>
            </a:extLst>
          </p:cNvPr>
          <p:cNvSpPr txBox="1"/>
          <p:nvPr/>
        </p:nvSpPr>
        <p:spPr>
          <a:xfrm>
            <a:off x="1117600" y="3671546"/>
            <a:ext cx="6096000" cy="369332"/>
          </a:xfrm>
          <a:prstGeom prst="rect">
            <a:avLst/>
          </a:prstGeom>
          <a:noFill/>
        </p:spPr>
        <p:txBody>
          <a:bodyPr wrap="square">
            <a:spAutoFit/>
          </a:bodyPr>
          <a:lstStyle/>
          <a:p>
            <a:r>
              <a:rPr lang="en-US" altLang="ko-KR" sz="1800" b="1" dirty="0">
                <a:effectLst/>
                <a:latin typeface="Times New Roman" panose="02020603050405020304" pitchFamily="18" charset="0"/>
                <a:ea typeface="바탕체" panose="02030609000101010101" pitchFamily="17" charset="-127"/>
                <a:cs typeface="Times New Roman" panose="02020603050405020304" pitchFamily="18" charset="0"/>
              </a:rPr>
              <a:t>Limitations and future work</a:t>
            </a:r>
            <a:endParaRPr lang="ko-KR" alt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10776411-898C-40A6-587F-7A45456E1A61}"/>
              </a:ext>
            </a:extLst>
          </p:cNvPr>
          <p:cNvSpPr txBox="1"/>
          <p:nvPr/>
        </p:nvSpPr>
        <p:spPr>
          <a:xfrm>
            <a:off x="1531961" y="1884100"/>
            <a:ext cx="6861411" cy="923330"/>
          </a:xfrm>
          <a:prstGeom prst="rect">
            <a:avLst/>
          </a:prstGeom>
          <a:noFill/>
        </p:spPr>
        <p:txBody>
          <a:bodyPr wrap="square">
            <a:spAutoFit/>
          </a:bodyPr>
          <a:lstStyle/>
          <a:p>
            <a:r>
              <a:rPr lang="en-US" altLang="ko-KR" dirty="0">
                <a:effectLst/>
                <a:latin typeface="Times New Roman" panose="02020603050405020304" pitchFamily="18" charset="0"/>
                <a:ea typeface="맑은 고딕" panose="020B0503020000020004" pitchFamily="50" charset="-127"/>
                <a:cs typeface="Times New Roman" panose="02020603050405020304" pitchFamily="18" charset="0"/>
              </a:rPr>
              <a:t>1. Residual connections benefit most from SCRB</a:t>
            </a:r>
          </a:p>
          <a:p>
            <a:r>
              <a:rPr lang="en-US" altLang="ko-KR" dirty="0">
                <a:latin typeface="Times New Roman" panose="02020603050405020304" pitchFamily="18" charset="0"/>
                <a:cs typeface="Times New Roman" panose="02020603050405020304" pitchFamily="18" charset="0"/>
              </a:rPr>
              <a:t>2. Attention gating adds value only when spectral cues remain intact. </a:t>
            </a:r>
          </a:p>
          <a:p>
            <a:r>
              <a:rPr lang="en-US" altLang="ko-KR" dirty="0">
                <a:latin typeface="Times New Roman" panose="02020603050405020304" pitchFamily="18" charset="0"/>
                <a:cs typeface="Times New Roman" panose="02020603050405020304" pitchFamily="18" charset="0"/>
              </a:rPr>
              <a:t>3. Parameter counts are stable</a:t>
            </a:r>
            <a:endParaRPr lang="ko-KR" alt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DAC749B-CD6A-E75A-F573-D5E602ADD73C}"/>
              </a:ext>
            </a:extLst>
          </p:cNvPr>
          <p:cNvSpPr txBox="1"/>
          <p:nvPr/>
        </p:nvSpPr>
        <p:spPr>
          <a:xfrm>
            <a:off x="1531961" y="4419801"/>
            <a:ext cx="6093724" cy="646331"/>
          </a:xfrm>
          <a:prstGeom prst="rect">
            <a:avLst/>
          </a:prstGeom>
          <a:noFill/>
        </p:spPr>
        <p:txBody>
          <a:bodyPr wrap="square">
            <a:spAutoFit/>
          </a:bodyPr>
          <a:lstStyle/>
          <a:p>
            <a:pPr marL="342900" indent="-342900">
              <a:buAutoNum type="arabicPeriod"/>
            </a:pPr>
            <a:r>
              <a:rPr lang="en-US" altLang="ko-KR" sz="1800" dirty="0">
                <a:effectLst/>
                <a:latin typeface="Times New Roman" panose="02020603050405020304" pitchFamily="18" charset="0"/>
                <a:ea typeface="맑은 고딕" panose="020B0503020000020004" pitchFamily="50" charset="-127"/>
                <a:cs typeface="Times New Roman" panose="02020603050405020304" pitchFamily="18" charset="0"/>
              </a:rPr>
              <a:t>IC class still lags</a:t>
            </a:r>
          </a:p>
          <a:p>
            <a:pPr marL="342900" indent="-342900">
              <a:buAutoNum type="arabicPeriod"/>
            </a:pPr>
            <a:r>
              <a:rPr lang="en-US" altLang="ko-KR" dirty="0">
                <a:latin typeface="Times New Roman" panose="02020603050405020304" pitchFamily="18" charset="0"/>
                <a:ea typeface="맑은 고딕" panose="020B0503020000020004" pitchFamily="50" charset="-127"/>
                <a:cs typeface="Times New Roman" panose="02020603050405020304" pitchFamily="18" charset="0"/>
              </a:rPr>
              <a:t>Dataset Scale</a:t>
            </a:r>
            <a:endParaRPr lang="ko-KR"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6830332"/>
      </p:ext>
    </p:extLst>
  </p:cSld>
  <p:clrMapOvr>
    <a:masterClrMapping/>
  </p:clrMapOvr>
  <mc:AlternateContent xmlns:mc="http://schemas.openxmlformats.org/markup-compatibility/2006">
    <mc:Choice xmlns:p14="http://schemas.microsoft.com/office/powerpoint/2010/main" Requires="p14">
      <p:transition spd="slow" p14:dur="2000" advTm="80558"/>
    </mc:Choice>
    <mc:Fallback>
      <p:transition spd="slow" advTm="80558"/>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08A9A8-E04C-6ACD-9050-4FB2F92E06D0}"/>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B4CEB33D-934B-AE6E-0582-221EB4D9505F}"/>
              </a:ext>
            </a:extLst>
          </p:cNvPr>
          <p:cNvSpPr>
            <a:spLocks noGrp="1"/>
          </p:cNvSpPr>
          <p:nvPr>
            <p:ph type="sldNum" sz="quarter" idx="12"/>
          </p:nvPr>
        </p:nvSpPr>
        <p:spPr/>
        <p:txBody>
          <a:bodyPr/>
          <a:lstStyle/>
          <a:p>
            <a:fld id="{AE31E8F2-D7DA-47AE-9DAA-01B65DE22032}" type="slidenum">
              <a:rPr lang="ko-KR" altLang="en-US" smtClean="0"/>
              <a:t>15</a:t>
            </a:fld>
            <a:endParaRPr lang="ko-KR" altLang="en-US"/>
          </a:p>
        </p:txBody>
      </p:sp>
      <p:sp>
        <p:nvSpPr>
          <p:cNvPr id="69" name="제목 5">
            <a:extLst>
              <a:ext uri="{FF2B5EF4-FFF2-40B4-BE49-F238E27FC236}">
                <a16:creationId xmlns:a16="http://schemas.microsoft.com/office/drawing/2014/main" id="{51D7E01D-17D3-FDD3-63ED-F54AED98FFA5}"/>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5</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Conclusion</a:t>
            </a:r>
          </a:p>
        </p:txBody>
      </p:sp>
      <p:sp>
        <p:nvSpPr>
          <p:cNvPr id="5" name="TextBox 4">
            <a:extLst>
              <a:ext uri="{FF2B5EF4-FFF2-40B4-BE49-F238E27FC236}">
                <a16:creationId xmlns:a16="http://schemas.microsoft.com/office/drawing/2014/main" id="{8B6C7AA3-DCBD-E6AE-D14F-B27EE279B99A}"/>
              </a:ext>
            </a:extLst>
          </p:cNvPr>
          <p:cNvSpPr txBox="1"/>
          <p:nvPr/>
        </p:nvSpPr>
        <p:spPr>
          <a:xfrm>
            <a:off x="1644276" y="2508876"/>
            <a:ext cx="7714673" cy="920124"/>
          </a:xfrm>
          <a:prstGeom prst="rect">
            <a:avLst/>
          </a:prstGeom>
          <a:noFill/>
        </p:spPr>
        <p:txBody>
          <a:bodyPr wrap="square">
            <a:spAutoFit/>
          </a:bodyPr>
          <a:lstStyle/>
          <a:p>
            <a:pPr marL="342900" lvl="0" indent="-342900" algn="just">
              <a:lnSpc>
                <a:spcPct val="150000"/>
              </a:lnSpc>
              <a:buSzPts val="1000"/>
              <a:buFont typeface="Symbol" panose="05050102010706020507" pitchFamily="18" charset="2"/>
              <a:buChar char=""/>
              <a:tabLst>
                <a:tab pos="457200" algn="l"/>
              </a:tabLst>
            </a:pPr>
            <a:r>
              <a:rPr lang="en-US" altLang="ko-KR" dirty="0">
                <a:latin typeface="Times New Roman" panose="02020603050405020304" pitchFamily="18" charset="0"/>
                <a:ea typeface="굴림" panose="020B0600000101010101" pitchFamily="50" charset="-127"/>
                <a:cs typeface="굴림" panose="020B0600000101010101" pitchFamily="50" charset="-127"/>
              </a:rPr>
              <a:t>C</a:t>
            </a:r>
            <a:r>
              <a:rPr lang="en-US" altLang="ko-KR" sz="1800" dirty="0">
                <a:effectLst/>
                <a:latin typeface="Times New Roman" panose="02020603050405020304" pitchFamily="18" charset="0"/>
                <a:ea typeface="굴림" panose="020B0600000101010101" pitchFamily="50" charset="-127"/>
                <a:cs typeface="굴림" panose="020B0600000101010101" pitchFamily="50" charset="-127"/>
              </a:rPr>
              <a:t>ut floating-point operations by </a:t>
            </a:r>
            <a:r>
              <a:rPr lang="en-US" altLang="ko-KR" sz="1800" b="1" dirty="0">
                <a:effectLst/>
                <a:latin typeface="Times New Roman" panose="02020603050405020304" pitchFamily="18" charset="0"/>
                <a:ea typeface="굴림" panose="020B0600000101010101" pitchFamily="50" charset="-127"/>
                <a:cs typeface="굴림" panose="020B0600000101010101" pitchFamily="50" charset="-127"/>
              </a:rPr>
              <a:t>8–14 %</a:t>
            </a:r>
            <a:r>
              <a:rPr lang="en-US" altLang="ko-KR" sz="1800" dirty="0">
                <a:effectLst/>
                <a:latin typeface="Times New Roman" panose="02020603050405020304" pitchFamily="18" charset="0"/>
                <a:ea typeface="굴림" panose="020B0600000101010101" pitchFamily="50" charset="-127"/>
                <a:cs typeface="굴림" panose="020B0600000101010101" pitchFamily="50" charset="-127"/>
              </a:rPr>
              <a:t> relative to the 214-band models, </a:t>
            </a:r>
          </a:p>
          <a:p>
            <a:pPr marL="342900" indent="-342900" algn="just">
              <a:lnSpc>
                <a:spcPct val="150000"/>
              </a:lnSpc>
              <a:buSzPts val="1000"/>
              <a:buFont typeface="Symbol" panose="05050102010706020507" pitchFamily="18" charset="2"/>
              <a:buChar char=""/>
              <a:tabLst>
                <a:tab pos="457200" algn="l"/>
              </a:tabLst>
            </a:pPr>
            <a:r>
              <a:rPr lang="en-US" altLang="ko-KR" sz="2000" dirty="0">
                <a:latin typeface="Times New Roman" panose="02020603050405020304" pitchFamily="18" charset="0"/>
              </a:rPr>
              <a:t>Doubled mean </a:t>
            </a:r>
            <a:r>
              <a:rPr lang="en-US" altLang="ko-KR" sz="2000" dirty="0" err="1">
                <a:latin typeface="Times New Roman" panose="02020603050405020304" pitchFamily="18" charset="0"/>
              </a:rPr>
              <a:t>IoU</a:t>
            </a:r>
            <a:r>
              <a:rPr lang="en-US" altLang="ko-KR" sz="2000" dirty="0">
                <a:latin typeface="Times New Roman" panose="02020603050405020304" pitchFamily="18" charset="0"/>
              </a:rPr>
              <a:t> and F1 with respect to linear PCA input</a:t>
            </a:r>
            <a:endParaRPr lang="ko-KR" altLang="en-US" sz="2000" dirty="0"/>
          </a:p>
        </p:txBody>
      </p:sp>
    </p:spTree>
    <p:extLst>
      <p:ext uri="{BB962C8B-B14F-4D97-AF65-F5344CB8AC3E}">
        <p14:creationId xmlns:p14="http://schemas.microsoft.com/office/powerpoint/2010/main" val="562705602"/>
      </p:ext>
    </p:extLst>
  </p:cSld>
  <p:clrMapOvr>
    <a:masterClrMapping/>
  </p:clrMapOvr>
  <mc:AlternateContent xmlns:mc="http://schemas.openxmlformats.org/markup-compatibility/2006">
    <mc:Choice xmlns:p14="http://schemas.microsoft.com/office/powerpoint/2010/main" Requires="p14">
      <p:transition spd="slow" p14:dur="2000" advTm="26871"/>
    </mc:Choice>
    <mc:Fallback>
      <p:transition spd="slow" advTm="2687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latin typeface="서울남산체 B" panose="02020503020101020101" pitchFamily="18" charset="-127"/>
                <a:ea typeface="서울남산체 B" panose="02020503020101020101" pitchFamily="18" charset="-127"/>
              </a:rPr>
              <a:t>2</a:t>
            </a:fld>
            <a:endParaRPr lang="ko-KR" altLang="en-US">
              <a:latin typeface="서울남산체 B" panose="02020503020101020101" pitchFamily="18" charset="-127"/>
              <a:ea typeface="서울남산체 B" panose="02020503020101020101" pitchFamily="18" charset="-127"/>
            </a:endParaRPr>
          </a:p>
        </p:txBody>
      </p:sp>
      <p:sp>
        <p:nvSpPr>
          <p:cNvPr id="7" name="제목 5">
            <a:extLst>
              <a:ext uri="{FF2B5EF4-FFF2-40B4-BE49-F238E27FC236}">
                <a16:creationId xmlns:a16="http://schemas.microsoft.com/office/drawing/2014/main" id="{CE22272F-E626-6785-3B8B-FA914BA5E32B}"/>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Table of Contents</a:t>
            </a:r>
          </a:p>
        </p:txBody>
      </p:sp>
      <p:sp>
        <p:nvSpPr>
          <p:cNvPr id="2" name="TextBox 2">
            <a:extLst>
              <a:ext uri="{FF2B5EF4-FFF2-40B4-BE49-F238E27FC236}">
                <a16:creationId xmlns:a16="http://schemas.microsoft.com/office/drawing/2014/main" id="{82011C94-400D-6862-975F-66BEEDF898E6}"/>
              </a:ext>
            </a:extLst>
          </p:cNvPr>
          <p:cNvSpPr txBox="1"/>
          <p:nvPr/>
        </p:nvSpPr>
        <p:spPr>
          <a:xfrm>
            <a:off x="748800" y="2033521"/>
            <a:ext cx="6033446" cy="2790957"/>
          </a:xfrm>
          <a:prstGeom prst="rect">
            <a:avLst/>
          </a:prstGeom>
          <a:noFill/>
        </p:spPr>
        <p:txBody>
          <a:bodyPr wrap="square" lIns="91440" tIns="45720" rIns="91440" bIns="45720" anchor="t">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nSpc>
                <a:spcPct val="150000"/>
              </a:lnSpc>
            </a:pPr>
            <a:r>
              <a:rPr lang="en-US" altLang="ko-KR" sz="2400" b="1" dirty="0">
                <a:latin typeface="서울남산체 B" panose="02020503020101020101" pitchFamily="18" charset="-127"/>
                <a:ea typeface="서울남산체 B" panose="02020503020101020101" pitchFamily="18" charset="-127"/>
              </a:rPr>
              <a:t>1. Introduction</a:t>
            </a:r>
          </a:p>
          <a:p>
            <a:pPr>
              <a:lnSpc>
                <a:spcPct val="150000"/>
              </a:lnSpc>
            </a:pPr>
            <a:r>
              <a:rPr lang="en-US" altLang="ko-KR" sz="2400" b="1" dirty="0">
                <a:latin typeface="서울남산체 B" panose="02020503020101020101" pitchFamily="18" charset="-127"/>
                <a:ea typeface="서울남산체 B" panose="02020503020101020101" pitchFamily="18" charset="-127"/>
                <a:cs typeface="Calibri"/>
              </a:rPr>
              <a:t>2. Datasets and Methods</a:t>
            </a:r>
          </a:p>
          <a:p>
            <a:pPr>
              <a:lnSpc>
                <a:spcPct val="150000"/>
              </a:lnSpc>
            </a:pPr>
            <a:r>
              <a:rPr lang="en-US" altLang="ko-KR" sz="2400" b="1" dirty="0">
                <a:latin typeface="서울남산체 B" panose="02020503020101020101" pitchFamily="18" charset="-127"/>
                <a:ea typeface="서울남산체 B" panose="02020503020101020101" pitchFamily="18" charset="-127"/>
                <a:cs typeface="Calibri"/>
              </a:rPr>
              <a:t>3. Results</a:t>
            </a:r>
            <a:endParaRPr lang="en-US" altLang="ko-KR" sz="2400" dirty="0">
              <a:latin typeface="서울남산체 B" panose="02020503020101020101" pitchFamily="18" charset="-127"/>
              <a:ea typeface="서울남산체 B" panose="02020503020101020101" pitchFamily="18" charset="-127"/>
              <a:cs typeface="Calibri"/>
            </a:endParaRPr>
          </a:p>
          <a:p>
            <a:pPr>
              <a:lnSpc>
                <a:spcPct val="150000"/>
              </a:lnSpc>
            </a:pPr>
            <a:r>
              <a:rPr lang="en-US" altLang="ko-KR" sz="2400" b="1" dirty="0">
                <a:latin typeface="서울남산체 B" panose="02020503020101020101" pitchFamily="18" charset="-127"/>
                <a:ea typeface="서울남산체 B" panose="02020503020101020101" pitchFamily="18" charset="-127"/>
                <a:cs typeface="Calibri"/>
              </a:rPr>
              <a:t>4. Discussion</a:t>
            </a:r>
          </a:p>
          <a:p>
            <a:pPr>
              <a:lnSpc>
                <a:spcPct val="150000"/>
              </a:lnSpc>
            </a:pPr>
            <a:r>
              <a:rPr lang="en-US" altLang="ko-KR" sz="2400" b="1" dirty="0">
                <a:latin typeface="서울남산체 B" panose="02020503020101020101" pitchFamily="18" charset="-127"/>
                <a:ea typeface="서울남산체 B" panose="02020503020101020101" pitchFamily="18" charset="-127"/>
                <a:cs typeface="Calibri"/>
              </a:rPr>
              <a:t>5. Conclusion</a:t>
            </a:r>
          </a:p>
        </p:txBody>
      </p:sp>
    </p:spTree>
    <p:extLst>
      <p:ext uri="{BB962C8B-B14F-4D97-AF65-F5344CB8AC3E}">
        <p14:creationId xmlns:p14="http://schemas.microsoft.com/office/powerpoint/2010/main" val="756615424"/>
      </p:ext>
    </p:extLst>
  </p:cSld>
  <p:clrMapOvr>
    <a:masterClrMapping/>
  </p:clrMapOvr>
  <mc:AlternateContent xmlns:mc="http://schemas.openxmlformats.org/markup-compatibility/2006">
    <mc:Choice xmlns:p14="http://schemas.microsoft.com/office/powerpoint/2010/main" Requires="p14">
      <p:transition spd="slow" p14:dur="2000" advTm="10566"/>
    </mc:Choice>
    <mc:Fallback>
      <p:transition spd="slow" advTm="1056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3</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1</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sz="4400" dirty="0">
                <a:latin typeface="서울남산체 B" panose="02020503020101020101" pitchFamily="18" charset="-127"/>
                <a:ea typeface="서울남산체 B" panose="02020503020101020101" pitchFamily="18" charset="-127"/>
              </a:rPr>
              <a:t>Introduction</a:t>
            </a:r>
            <a:endParaRPr lang="en-US" altLang="ko-KR" dirty="0">
              <a:latin typeface="서울남산체 B" panose="02020503020101020101" pitchFamily="18" charset="-127"/>
              <a:ea typeface="서울남산체 B" panose="02020503020101020101" pitchFamily="18" charset="-127"/>
            </a:endParaRPr>
          </a:p>
        </p:txBody>
      </p:sp>
      <p:sp>
        <p:nvSpPr>
          <p:cNvPr id="5" name="TextBox 4">
            <a:extLst>
              <a:ext uri="{FF2B5EF4-FFF2-40B4-BE49-F238E27FC236}">
                <a16:creationId xmlns:a16="http://schemas.microsoft.com/office/drawing/2014/main" id="{AAE543C3-A7BB-6B86-967E-C5EC6A61F258}"/>
              </a:ext>
            </a:extLst>
          </p:cNvPr>
          <p:cNvSpPr txBox="1"/>
          <p:nvPr/>
        </p:nvSpPr>
        <p:spPr>
          <a:xfrm>
            <a:off x="1343005" y="1455321"/>
            <a:ext cx="6097978" cy="369332"/>
          </a:xfrm>
          <a:prstGeom prst="rect">
            <a:avLst/>
          </a:prstGeom>
          <a:noFill/>
        </p:spPr>
        <p:txBody>
          <a:bodyPr wrap="square">
            <a:spAutoFit/>
          </a:bodyPr>
          <a:lstStyle/>
          <a:p>
            <a:r>
              <a:rPr lang="en-US" altLang="ko-KR" dirty="0">
                <a:latin typeface="서울남산체 B" panose="02020503020101020101" pitchFamily="18" charset="-127"/>
                <a:ea typeface="서울남산체 B" panose="02020503020101020101" pitchFamily="18" charset="-127"/>
                <a:cs typeface="+mn-lt"/>
              </a:rPr>
              <a:t>Background</a:t>
            </a:r>
            <a:r>
              <a:rPr lang="ko-KR" altLang="en-US" dirty="0">
                <a:latin typeface="서울남산체 B" panose="02020503020101020101" pitchFamily="18" charset="-127"/>
                <a:ea typeface="서울남산체 B" panose="02020503020101020101" pitchFamily="18" charset="-127"/>
                <a:cs typeface="+mn-lt"/>
              </a:rPr>
              <a:t> </a:t>
            </a:r>
            <a:r>
              <a:rPr lang="en-US" altLang="ko-KR" dirty="0">
                <a:latin typeface="서울남산체 B" panose="02020503020101020101" pitchFamily="18" charset="-127"/>
                <a:ea typeface="서울남산체 B" panose="02020503020101020101" pitchFamily="18" charset="-127"/>
                <a:cs typeface="+mn-lt"/>
              </a:rPr>
              <a:t>and</a:t>
            </a:r>
            <a:r>
              <a:rPr lang="ko-KR" altLang="en-US" dirty="0">
                <a:latin typeface="서울남산체 B" panose="02020503020101020101" pitchFamily="18" charset="-127"/>
                <a:ea typeface="서울남산체 B" panose="02020503020101020101" pitchFamily="18" charset="-127"/>
                <a:cs typeface="+mn-lt"/>
              </a:rPr>
              <a:t> </a:t>
            </a:r>
            <a:r>
              <a:rPr lang="en-US" altLang="ko-KR" dirty="0">
                <a:latin typeface="서울남산체 B" panose="02020503020101020101" pitchFamily="18" charset="-127"/>
                <a:ea typeface="서울남산체 B" panose="02020503020101020101" pitchFamily="18" charset="-127"/>
                <a:cs typeface="+mn-lt"/>
              </a:rPr>
              <a:t>Motivation</a:t>
            </a:r>
            <a:endParaRPr lang="ko-KR" altLang="en-US" dirty="0"/>
          </a:p>
        </p:txBody>
      </p:sp>
      <p:pic>
        <p:nvPicPr>
          <p:cNvPr id="2" name="그림 1">
            <a:extLst>
              <a:ext uri="{FF2B5EF4-FFF2-40B4-BE49-F238E27FC236}">
                <a16:creationId xmlns:a16="http://schemas.microsoft.com/office/drawing/2014/main" id="{F2115CD8-1A53-484F-2997-7F78F7C6138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31107" y="2187633"/>
            <a:ext cx="5729785" cy="3215046"/>
          </a:xfrm>
          <a:prstGeom prst="rect">
            <a:avLst/>
          </a:prstGeom>
        </p:spPr>
      </p:pic>
    </p:spTree>
    <p:extLst>
      <p:ext uri="{BB962C8B-B14F-4D97-AF65-F5344CB8AC3E}">
        <p14:creationId xmlns:p14="http://schemas.microsoft.com/office/powerpoint/2010/main" val="1032063566"/>
      </p:ext>
    </p:extLst>
  </p:cSld>
  <p:clrMapOvr>
    <a:masterClrMapping/>
  </p:clrMapOvr>
  <mc:AlternateContent xmlns:mc="http://schemas.openxmlformats.org/markup-compatibility/2006">
    <mc:Choice xmlns:p14="http://schemas.microsoft.com/office/powerpoint/2010/main" Requires="p14">
      <p:transition spd="slow" p14:dur="2000" advTm="54601"/>
    </mc:Choice>
    <mc:Fallback>
      <p:transition spd="slow" advTm="54601"/>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A57A5F-CE6C-2F0B-0C42-637E63AFE978}"/>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AB129AEB-9830-F077-E51D-558BDD2474FD}"/>
              </a:ext>
            </a:extLst>
          </p:cNvPr>
          <p:cNvSpPr>
            <a:spLocks noGrp="1"/>
          </p:cNvSpPr>
          <p:nvPr>
            <p:ph type="sldNum" sz="quarter" idx="12"/>
          </p:nvPr>
        </p:nvSpPr>
        <p:spPr/>
        <p:txBody>
          <a:bodyPr/>
          <a:lstStyle/>
          <a:p>
            <a:fld id="{AE31E8F2-D7DA-47AE-9DAA-01B65DE22032}" type="slidenum">
              <a:rPr lang="ko-KR" altLang="en-US" smtClean="0"/>
              <a:t>4</a:t>
            </a:fld>
            <a:endParaRPr lang="ko-KR" altLang="en-US"/>
          </a:p>
        </p:txBody>
      </p:sp>
      <p:sp>
        <p:nvSpPr>
          <p:cNvPr id="69" name="제목 5">
            <a:extLst>
              <a:ext uri="{FF2B5EF4-FFF2-40B4-BE49-F238E27FC236}">
                <a16:creationId xmlns:a16="http://schemas.microsoft.com/office/drawing/2014/main" id="{AEABE6CE-AA43-A7A7-2E66-1A493A40BEF4}"/>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1</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sz="4400" dirty="0">
                <a:latin typeface="서울남산체 B" panose="02020503020101020101" pitchFamily="18" charset="-127"/>
                <a:ea typeface="서울남산체 B" panose="02020503020101020101" pitchFamily="18" charset="-127"/>
              </a:rPr>
              <a:t>Introduction</a:t>
            </a:r>
            <a:endParaRPr lang="en-US" altLang="ko-KR" dirty="0">
              <a:latin typeface="서울남산체 B" panose="02020503020101020101" pitchFamily="18" charset="-127"/>
              <a:ea typeface="서울남산체 B" panose="02020503020101020101" pitchFamily="18" charset="-127"/>
            </a:endParaRPr>
          </a:p>
        </p:txBody>
      </p:sp>
      <p:pic>
        <p:nvPicPr>
          <p:cNvPr id="3" name="그림 2" descr="스크린샷, 도표, 텍스트, 디자인이(가) 표시된 사진&#10;&#10;자동 생성된 설명">
            <a:extLst>
              <a:ext uri="{FF2B5EF4-FFF2-40B4-BE49-F238E27FC236}">
                <a16:creationId xmlns:a16="http://schemas.microsoft.com/office/drawing/2014/main" id="{7D380E64-FBF5-C76B-79D9-722587DF80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566237"/>
            <a:ext cx="7300979" cy="4273584"/>
          </a:xfrm>
          <a:prstGeom prst="rect">
            <a:avLst/>
          </a:prstGeom>
        </p:spPr>
      </p:pic>
      <p:grpSp>
        <p:nvGrpSpPr>
          <p:cNvPr id="7" name="그룹 6">
            <a:extLst>
              <a:ext uri="{FF2B5EF4-FFF2-40B4-BE49-F238E27FC236}">
                <a16:creationId xmlns:a16="http://schemas.microsoft.com/office/drawing/2014/main" id="{5AEC08BA-BA0E-781F-74DB-64F86C08C003}"/>
              </a:ext>
            </a:extLst>
          </p:cNvPr>
          <p:cNvGrpSpPr/>
          <p:nvPr/>
        </p:nvGrpSpPr>
        <p:grpSpPr>
          <a:xfrm>
            <a:off x="7211319" y="2218054"/>
            <a:ext cx="5069581" cy="2506345"/>
            <a:chOff x="0" y="0"/>
            <a:chExt cx="12245815" cy="5703570"/>
          </a:xfrm>
        </p:grpSpPr>
        <p:grpSp>
          <p:nvGrpSpPr>
            <p:cNvPr id="31" name="그룹 30">
              <a:extLst>
                <a:ext uri="{FF2B5EF4-FFF2-40B4-BE49-F238E27FC236}">
                  <a16:creationId xmlns:a16="http://schemas.microsoft.com/office/drawing/2014/main" id="{9B36925A-5230-D8F5-123D-D8779A7E63ED}"/>
                </a:ext>
              </a:extLst>
            </p:cNvPr>
            <p:cNvGrpSpPr/>
            <p:nvPr/>
          </p:nvGrpSpPr>
          <p:grpSpPr>
            <a:xfrm>
              <a:off x="4079590" y="1903867"/>
              <a:ext cx="2567224" cy="2542590"/>
              <a:chOff x="4079590" y="1903867"/>
              <a:chExt cx="2567224" cy="2542590"/>
            </a:xfrm>
          </p:grpSpPr>
          <p:pic>
            <p:nvPicPr>
              <p:cNvPr id="43" name="그림 42">
                <a:extLst>
                  <a:ext uri="{FF2B5EF4-FFF2-40B4-BE49-F238E27FC236}">
                    <a16:creationId xmlns:a16="http://schemas.microsoft.com/office/drawing/2014/main" id="{520963B2-DC37-667B-866E-584624C679DE}"/>
                  </a:ext>
                </a:extLst>
              </p:cNvPr>
              <p:cNvPicPr preferRelativeResize="0">
                <a:picLocks/>
              </p:cNvPicPr>
              <p:nvPr/>
            </p:nvPicPr>
            <p:blipFill>
              <a:blip r:embed="rId4"/>
              <a:stretch>
                <a:fillRect/>
              </a:stretch>
            </p:blipFill>
            <p:spPr>
              <a:xfrm>
                <a:off x="4775037" y="1903867"/>
                <a:ext cx="1871777" cy="1901190"/>
              </a:xfrm>
              <a:prstGeom prst="rect">
                <a:avLst/>
              </a:prstGeom>
            </p:spPr>
          </p:pic>
          <p:pic>
            <p:nvPicPr>
              <p:cNvPr id="44" name="그림 43">
                <a:extLst>
                  <a:ext uri="{FF2B5EF4-FFF2-40B4-BE49-F238E27FC236}">
                    <a16:creationId xmlns:a16="http://schemas.microsoft.com/office/drawing/2014/main" id="{19329C6D-C552-65E2-3BC9-0D26EC83330D}"/>
                  </a:ext>
                </a:extLst>
              </p:cNvPr>
              <p:cNvPicPr preferRelativeResize="0">
                <a:picLocks/>
              </p:cNvPicPr>
              <p:nvPr/>
            </p:nvPicPr>
            <p:blipFill>
              <a:blip r:embed="rId5"/>
              <a:stretch>
                <a:fillRect/>
              </a:stretch>
            </p:blipFill>
            <p:spPr>
              <a:xfrm>
                <a:off x="4689312" y="1984042"/>
                <a:ext cx="1871777" cy="1901190"/>
              </a:xfrm>
              <a:prstGeom prst="rect">
                <a:avLst/>
              </a:prstGeom>
            </p:spPr>
          </p:pic>
          <p:pic>
            <p:nvPicPr>
              <p:cNvPr id="45" name="그림 44">
                <a:extLst>
                  <a:ext uri="{FF2B5EF4-FFF2-40B4-BE49-F238E27FC236}">
                    <a16:creationId xmlns:a16="http://schemas.microsoft.com/office/drawing/2014/main" id="{AA9D6E0C-0ED2-EAF9-3A70-9C809C1A1509}"/>
                  </a:ext>
                </a:extLst>
              </p:cNvPr>
              <p:cNvPicPr preferRelativeResize="0">
                <a:picLocks/>
              </p:cNvPicPr>
              <p:nvPr/>
            </p:nvPicPr>
            <p:blipFill>
              <a:blip r:embed="rId6"/>
              <a:stretch>
                <a:fillRect/>
              </a:stretch>
            </p:blipFill>
            <p:spPr>
              <a:xfrm>
                <a:off x="4603587" y="2064217"/>
                <a:ext cx="1871777" cy="1901190"/>
              </a:xfrm>
              <a:prstGeom prst="rect">
                <a:avLst/>
              </a:prstGeom>
            </p:spPr>
          </p:pic>
          <p:pic>
            <p:nvPicPr>
              <p:cNvPr id="46" name="그림 45">
                <a:extLst>
                  <a:ext uri="{FF2B5EF4-FFF2-40B4-BE49-F238E27FC236}">
                    <a16:creationId xmlns:a16="http://schemas.microsoft.com/office/drawing/2014/main" id="{C36B727A-211C-4DCA-02FC-9A28E9ABC156}"/>
                  </a:ext>
                </a:extLst>
              </p:cNvPr>
              <p:cNvPicPr preferRelativeResize="0">
                <a:picLocks/>
              </p:cNvPicPr>
              <p:nvPr/>
            </p:nvPicPr>
            <p:blipFill>
              <a:blip r:embed="rId7"/>
              <a:stretch>
                <a:fillRect/>
              </a:stretch>
            </p:blipFill>
            <p:spPr>
              <a:xfrm>
                <a:off x="4517862" y="2144392"/>
                <a:ext cx="1871777" cy="1901190"/>
              </a:xfrm>
              <a:prstGeom prst="rect">
                <a:avLst/>
              </a:prstGeom>
            </p:spPr>
          </p:pic>
          <p:pic>
            <p:nvPicPr>
              <p:cNvPr id="47" name="그림 46">
                <a:extLst>
                  <a:ext uri="{FF2B5EF4-FFF2-40B4-BE49-F238E27FC236}">
                    <a16:creationId xmlns:a16="http://schemas.microsoft.com/office/drawing/2014/main" id="{B0967E02-5FFF-EE5F-E67D-0235552A2C03}"/>
                  </a:ext>
                </a:extLst>
              </p:cNvPr>
              <p:cNvPicPr preferRelativeResize="0">
                <a:picLocks/>
              </p:cNvPicPr>
              <p:nvPr/>
            </p:nvPicPr>
            <p:blipFill>
              <a:blip r:embed="rId8"/>
              <a:stretch>
                <a:fillRect/>
              </a:stretch>
            </p:blipFill>
            <p:spPr>
              <a:xfrm>
                <a:off x="4432137" y="2224567"/>
                <a:ext cx="1871777" cy="1901190"/>
              </a:xfrm>
              <a:prstGeom prst="rect">
                <a:avLst/>
              </a:prstGeom>
            </p:spPr>
          </p:pic>
          <p:pic>
            <p:nvPicPr>
              <p:cNvPr id="48" name="그림 47">
                <a:extLst>
                  <a:ext uri="{FF2B5EF4-FFF2-40B4-BE49-F238E27FC236}">
                    <a16:creationId xmlns:a16="http://schemas.microsoft.com/office/drawing/2014/main" id="{C8741826-3C8F-0425-910F-0C8E0896B690}"/>
                  </a:ext>
                </a:extLst>
              </p:cNvPr>
              <p:cNvPicPr preferRelativeResize="0">
                <a:picLocks/>
              </p:cNvPicPr>
              <p:nvPr/>
            </p:nvPicPr>
            <p:blipFill>
              <a:blip r:embed="rId9"/>
              <a:stretch>
                <a:fillRect/>
              </a:stretch>
            </p:blipFill>
            <p:spPr>
              <a:xfrm>
                <a:off x="4346412" y="2304742"/>
                <a:ext cx="1871777" cy="1901190"/>
              </a:xfrm>
              <a:prstGeom prst="rect">
                <a:avLst/>
              </a:prstGeom>
            </p:spPr>
          </p:pic>
          <p:pic>
            <p:nvPicPr>
              <p:cNvPr id="49" name="그림 48">
                <a:extLst>
                  <a:ext uri="{FF2B5EF4-FFF2-40B4-BE49-F238E27FC236}">
                    <a16:creationId xmlns:a16="http://schemas.microsoft.com/office/drawing/2014/main" id="{8917DD20-6CBF-C00E-11C5-1FFBF7A054B3}"/>
                  </a:ext>
                </a:extLst>
              </p:cNvPr>
              <p:cNvPicPr preferRelativeResize="0">
                <a:picLocks/>
              </p:cNvPicPr>
              <p:nvPr/>
            </p:nvPicPr>
            <p:blipFill>
              <a:blip r:embed="rId10"/>
              <a:stretch>
                <a:fillRect/>
              </a:stretch>
            </p:blipFill>
            <p:spPr>
              <a:xfrm>
                <a:off x="4228830" y="2384917"/>
                <a:ext cx="1871777" cy="1901190"/>
              </a:xfrm>
              <a:prstGeom prst="rect">
                <a:avLst/>
              </a:prstGeom>
            </p:spPr>
          </p:pic>
          <p:pic>
            <p:nvPicPr>
              <p:cNvPr id="50" name="그림 49">
                <a:extLst>
                  <a:ext uri="{FF2B5EF4-FFF2-40B4-BE49-F238E27FC236}">
                    <a16:creationId xmlns:a16="http://schemas.microsoft.com/office/drawing/2014/main" id="{FF021B73-6A1D-21FD-A876-57B8AC9FF298}"/>
                  </a:ext>
                </a:extLst>
              </p:cNvPr>
              <p:cNvPicPr preferRelativeResize="0">
                <a:picLocks/>
              </p:cNvPicPr>
              <p:nvPr/>
            </p:nvPicPr>
            <p:blipFill>
              <a:blip r:embed="rId11"/>
              <a:stretch>
                <a:fillRect/>
              </a:stretch>
            </p:blipFill>
            <p:spPr>
              <a:xfrm>
                <a:off x="4154210" y="2465092"/>
                <a:ext cx="1871777" cy="1901190"/>
              </a:xfrm>
              <a:prstGeom prst="rect">
                <a:avLst/>
              </a:prstGeom>
            </p:spPr>
          </p:pic>
          <p:pic>
            <p:nvPicPr>
              <p:cNvPr id="51" name="그림 50">
                <a:extLst>
                  <a:ext uri="{FF2B5EF4-FFF2-40B4-BE49-F238E27FC236}">
                    <a16:creationId xmlns:a16="http://schemas.microsoft.com/office/drawing/2014/main" id="{5414E157-4E04-4120-37D5-E0E0832873C8}"/>
                  </a:ext>
                </a:extLst>
              </p:cNvPr>
              <p:cNvPicPr preferRelativeResize="0">
                <a:picLocks/>
              </p:cNvPicPr>
              <p:nvPr/>
            </p:nvPicPr>
            <p:blipFill>
              <a:blip r:embed="rId12"/>
              <a:stretch>
                <a:fillRect/>
              </a:stretch>
            </p:blipFill>
            <p:spPr>
              <a:xfrm>
                <a:off x="4079590" y="2545267"/>
                <a:ext cx="1871777" cy="1901190"/>
              </a:xfrm>
              <a:prstGeom prst="rect">
                <a:avLst/>
              </a:prstGeom>
            </p:spPr>
          </p:pic>
        </p:grpSp>
        <p:pic>
          <p:nvPicPr>
            <p:cNvPr id="32" name="그림 31">
              <a:extLst>
                <a:ext uri="{FF2B5EF4-FFF2-40B4-BE49-F238E27FC236}">
                  <a16:creationId xmlns:a16="http://schemas.microsoft.com/office/drawing/2014/main" id="{8E1DC867-BAA9-414F-EF00-5B4CDCCF12DB}"/>
                </a:ext>
              </a:extLst>
            </p:cNvPr>
            <p:cNvPicPr>
              <a:picLocks noChangeAspect="1"/>
            </p:cNvPicPr>
            <p:nvPr/>
          </p:nvPicPr>
          <p:blipFill>
            <a:blip r:embed="rId13"/>
            <a:stretch>
              <a:fillRect/>
            </a:stretch>
          </p:blipFill>
          <p:spPr>
            <a:xfrm>
              <a:off x="0" y="2232320"/>
              <a:ext cx="1885685" cy="1885685"/>
            </a:xfrm>
            <a:prstGeom prst="rect">
              <a:avLst/>
            </a:prstGeom>
          </p:spPr>
        </p:pic>
        <p:cxnSp>
          <p:nvCxnSpPr>
            <p:cNvPr id="33" name="직선 화살표 연결선 32">
              <a:extLst>
                <a:ext uri="{FF2B5EF4-FFF2-40B4-BE49-F238E27FC236}">
                  <a16:creationId xmlns:a16="http://schemas.microsoft.com/office/drawing/2014/main" id="{6A55E46F-9E32-2897-F642-D06F6A9D9D13}"/>
                </a:ext>
              </a:extLst>
            </p:cNvPr>
            <p:cNvCxnSpPr>
              <a:cxnSpLocks/>
            </p:cNvCxnSpPr>
            <p:nvPr/>
          </p:nvCxnSpPr>
          <p:spPr>
            <a:xfrm>
              <a:off x="2255187" y="3175162"/>
              <a:ext cx="1664530" cy="0"/>
            </a:xfrm>
            <a:prstGeom prst="straightConnector1">
              <a:avLst/>
            </a:prstGeom>
            <a:ln w="19050"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pic>
          <p:nvPicPr>
            <p:cNvPr id="34" name="그림 33">
              <a:extLst>
                <a:ext uri="{FF2B5EF4-FFF2-40B4-BE49-F238E27FC236}">
                  <a16:creationId xmlns:a16="http://schemas.microsoft.com/office/drawing/2014/main" id="{19C358DC-A607-6850-BF38-8759C3415DCA}"/>
                </a:ext>
              </a:extLst>
            </p:cNvPr>
            <p:cNvPicPr preferRelativeResize="0">
              <a:picLocks/>
            </p:cNvPicPr>
            <p:nvPr/>
          </p:nvPicPr>
          <p:blipFill>
            <a:blip r:embed="rId8"/>
            <a:stretch>
              <a:fillRect/>
            </a:stretch>
          </p:blipFill>
          <p:spPr>
            <a:xfrm>
              <a:off x="7745836" y="1901190"/>
              <a:ext cx="1871777" cy="1901190"/>
            </a:xfrm>
            <a:prstGeom prst="rect">
              <a:avLst/>
            </a:prstGeom>
          </p:spPr>
        </p:pic>
        <p:pic>
          <p:nvPicPr>
            <p:cNvPr id="35" name="그림 34">
              <a:extLst>
                <a:ext uri="{FF2B5EF4-FFF2-40B4-BE49-F238E27FC236}">
                  <a16:creationId xmlns:a16="http://schemas.microsoft.com/office/drawing/2014/main" id="{A2D78274-9DCD-745D-E0CE-9C325A0C6A7C}"/>
                </a:ext>
              </a:extLst>
            </p:cNvPr>
            <p:cNvPicPr preferRelativeResize="0">
              <a:picLocks/>
            </p:cNvPicPr>
            <p:nvPr/>
          </p:nvPicPr>
          <p:blipFill>
            <a:blip r:embed="rId4"/>
            <a:stretch>
              <a:fillRect/>
            </a:stretch>
          </p:blipFill>
          <p:spPr>
            <a:xfrm>
              <a:off x="7745836" y="0"/>
              <a:ext cx="1871777" cy="1901190"/>
            </a:xfrm>
            <a:prstGeom prst="rect">
              <a:avLst/>
            </a:prstGeom>
          </p:spPr>
        </p:pic>
        <p:pic>
          <p:nvPicPr>
            <p:cNvPr id="36" name="그림 35">
              <a:extLst>
                <a:ext uri="{FF2B5EF4-FFF2-40B4-BE49-F238E27FC236}">
                  <a16:creationId xmlns:a16="http://schemas.microsoft.com/office/drawing/2014/main" id="{A408B038-205D-044F-B838-199268435F4B}"/>
                </a:ext>
              </a:extLst>
            </p:cNvPr>
            <p:cNvPicPr preferRelativeResize="0">
              <a:picLocks/>
            </p:cNvPicPr>
            <p:nvPr/>
          </p:nvPicPr>
          <p:blipFill>
            <a:blip r:embed="rId11"/>
            <a:stretch>
              <a:fillRect/>
            </a:stretch>
          </p:blipFill>
          <p:spPr>
            <a:xfrm>
              <a:off x="7745836" y="3802380"/>
              <a:ext cx="1871777" cy="1901190"/>
            </a:xfrm>
            <a:prstGeom prst="rect">
              <a:avLst/>
            </a:prstGeom>
          </p:spPr>
        </p:pic>
        <p:cxnSp>
          <p:nvCxnSpPr>
            <p:cNvPr id="37" name="직선 화살표 연결선 36">
              <a:extLst>
                <a:ext uri="{FF2B5EF4-FFF2-40B4-BE49-F238E27FC236}">
                  <a16:creationId xmlns:a16="http://schemas.microsoft.com/office/drawing/2014/main" id="{2E0EC148-ED29-44A8-84F0-584380E70B09}"/>
                </a:ext>
              </a:extLst>
            </p:cNvPr>
            <p:cNvCxnSpPr>
              <a:cxnSpLocks/>
            </p:cNvCxnSpPr>
            <p:nvPr/>
          </p:nvCxnSpPr>
          <p:spPr>
            <a:xfrm>
              <a:off x="6755646" y="3662757"/>
              <a:ext cx="993600" cy="6336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직선 화살표 연결선 37">
              <a:extLst>
                <a:ext uri="{FF2B5EF4-FFF2-40B4-BE49-F238E27FC236}">
                  <a16:creationId xmlns:a16="http://schemas.microsoft.com/office/drawing/2014/main" id="{7146DA58-AC0E-9B1A-0232-62754BFE71A3}"/>
                </a:ext>
              </a:extLst>
            </p:cNvPr>
            <p:cNvCxnSpPr>
              <a:cxnSpLocks/>
            </p:cNvCxnSpPr>
            <p:nvPr/>
          </p:nvCxnSpPr>
          <p:spPr>
            <a:xfrm>
              <a:off x="6755646" y="2981303"/>
              <a:ext cx="96733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직선 화살표 연결선 38">
              <a:extLst>
                <a:ext uri="{FF2B5EF4-FFF2-40B4-BE49-F238E27FC236}">
                  <a16:creationId xmlns:a16="http://schemas.microsoft.com/office/drawing/2014/main" id="{094E2B46-5857-9F4E-E181-3FE1BD32536F}"/>
                </a:ext>
              </a:extLst>
            </p:cNvPr>
            <p:cNvCxnSpPr>
              <a:cxnSpLocks/>
            </p:cNvCxnSpPr>
            <p:nvPr/>
          </p:nvCxnSpPr>
          <p:spPr>
            <a:xfrm flipV="1">
              <a:off x="6752704" y="1667921"/>
              <a:ext cx="993132" cy="63192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0" name="TextBox 246">
              <a:extLst>
                <a:ext uri="{FF2B5EF4-FFF2-40B4-BE49-F238E27FC236}">
                  <a16:creationId xmlns:a16="http://schemas.microsoft.com/office/drawing/2014/main" id="{8124EC5F-0AA0-7148-BD8D-427E7CB48B62}"/>
                </a:ext>
              </a:extLst>
            </p:cNvPr>
            <p:cNvSpPr txBox="1"/>
            <p:nvPr/>
          </p:nvSpPr>
          <p:spPr>
            <a:xfrm>
              <a:off x="9615931" y="4567282"/>
              <a:ext cx="2629884" cy="648058"/>
            </a:xfrm>
            <a:prstGeom prst="rect">
              <a:avLst/>
            </a:prstGeom>
            <a:noFill/>
          </p:spPr>
          <p:txBody>
            <a:bodyPr wrap="square" rtlCol="0">
              <a:noAutofit/>
            </a:bodyPr>
            <a:lstStyle/>
            <a:p>
              <a:pPr algn="just" latinLnBrk="1">
                <a:lnSpc>
                  <a:spcPct val="107000"/>
                </a:lnSpc>
                <a:spcAft>
                  <a:spcPts val="800"/>
                </a:spcAft>
              </a:pPr>
              <a:r>
                <a:rPr lang="en-US" sz="1100" kern="1200" dirty="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400~405nm</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1" name="TextBox 247">
              <a:extLst>
                <a:ext uri="{FF2B5EF4-FFF2-40B4-BE49-F238E27FC236}">
                  <a16:creationId xmlns:a16="http://schemas.microsoft.com/office/drawing/2014/main" id="{4F6EC0B4-2C59-FF53-7E4B-BBB817AA83BE}"/>
                </a:ext>
              </a:extLst>
            </p:cNvPr>
            <p:cNvSpPr txBox="1"/>
            <p:nvPr/>
          </p:nvSpPr>
          <p:spPr>
            <a:xfrm>
              <a:off x="9616361" y="2465094"/>
              <a:ext cx="2414710" cy="849481"/>
            </a:xfrm>
            <a:prstGeom prst="rect">
              <a:avLst/>
            </a:prstGeom>
            <a:noFill/>
          </p:spPr>
          <p:txBody>
            <a:bodyPr wrap="square" rtlCol="0">
              <a:noAutofit/>
            </a:bodyPr>
            <a:lstStyle/>
            <a:p>
              <a:pPr algn="just" latinLnBrk="1">
                <a:lnSpc>
                  <a:spcPct val="107000"/>
                </a:lnSpc>
                <a:spcAft>
                  <a:spcPts val="800"/>
                </a:spcAft>
              </a:pPr>
              <a:r>
                <a:rPr lang="en-US" sz="11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675~680nm</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2" name="TextBox 248">
              <a:extLst>
                <a:ext uri="{FF2B5EF4-FFF2-40B4-BE49-F238E27FC236}">
                  <a16:creationId xmlns:a16="http://schemas.microsoft.com/office/drawing/2014/main" id="{A0E0604A-B475-C6DC-A680-02AB3AEA01B1}"/>
                </a:ext>
              </a:extLst>
            </p:cNvPr>
            <p:cNvSpPr txBox="1"/>
            <p:nvPr/>
          </p:nvSpPr>
          <p:spPr>
            <a:xfrm>
              <a:off x="9616380" y="765757"/>
              <a:ext cx="2414693" cy="648058"/>
            </a:xfrm>
            <a:prstGeom prst="rect">
              <a:avLst/>
            </a:prstGeom>
            <a:noFill/>
          </p:spPr>
          <p:txBody>
            <a:bodyPr wrap="square" rtlCol="0">
              <a:noAutofit/>
            </a:bodyPr>
            <a:lstStyle/>
            <a:p>
              <a:pPr algn="just" latinLnBrk="1">
                <a:lnSpc>
                  <a:spcPct val="107000"/>
                </a:lnSpc>
                <a:spcAft>
                  <a:spcPts val="800"/>
                </a:spcAft>
              </a:pPr>
              <a:r>
                <a:rPr lang="en-US" sz="1100" kern="1200" dirty="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950~955nm</a:t>
              </a:r>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p:txBody>
        </p:sp>
      </p:grpSp>
    </p:spTree>
    <p:extLst>
      <p:ext uri="{BB962C8B-B14F-4D97-AF65-F5344CB8AC3E}">
        <p14:creationId xmlns:p14="http://schemas.microsoft.com/office/powerpoint/2010/main" val="2464098603"/>
      </p:ext>
    </p:extLst>
  </p:cSld>
  <p:clrMapOvr>
    <a:masterClrMapping/>
  </p:clrMapOvr>
  <mc:AlternateContent xmlns:mc="http://schemas.openxmlformats.org/markup-compatibility/2006">
    <mc:Choice xmlns:p14="http://schemas.microsoft.com/office/powerpoint/2010/main" Requires="p14">
      <p:transition spd="slow" p14:dur="2000" advTm="72426"/>
    </mc:Choice>
    <mc:Fallback>
      <p:transition spd="slow" advTm="7242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237B8C-61F2-C465-F088-A7799EACD7CA}"/>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606AFE2F-BE4D-2025-D449-C2A9CC37A322}"/>
              </a:ext>
            </a:extLst>
          </p:cNvPr>
          <p:cNvSpPr>
            <a:spLocks noGrp="1"/>
          </p:cNvSpPr>
          <p:nvPr>
            <p:ph type="sldNum" sz="quarter" idx="12"/>
          </p:nvPr>
        </p:nvSpPr>
        <p:spPr/>
        <p:txBody>
          <a:bodyPr/>
          <a:lstStyle/>
          <a:p>
            <a:fld id="{AE31E8F2-D7DA-47AE-9DAA-01B65DE22032}" type="slidenum">
              <a:rPr lang="ko-KR" altLang="en-US" smtClean="0"/>
              <a:t>5</a:t>
            </a:fld>
            <a:endParaRPr lang="ko-KR" altLang="en-US"/>
          </a:p>
        </p:txBody>
      </p:sp>
      <p:sp>
        <p:nvSpPr>
          <p:cNvPr id="69" name="제목 5">
            <a:extLst>
              <a:ext uri="{FF2B5EF4-FFF2-40B4-BE49-F238E27FC236}">
                <a16:creationId xmlns:a16="http://schemas.microsoft.com/office/drawing/2014/main" id="{01925831-E995-5B50-3753-95CC7EE9117B}"/>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2.</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Datasets</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and</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Methods</a:t>
            </a:r>
          </a:p>
        </p:txBody>
      </p:sp>
      <p:graphicFrame>
        <p:nvGraphicFramePr>
          <p:cNvPr id="29" name="표 28">
            <a:extLst>
              <a:ext uri="{FF2B5EF4-FFF2-40B4-BE49-F238E27FC236}">
                <a16:creationId xmlns:a16="http://schemas.microsoft.com/office/drawing/2014/main" id="{DBEA8F0C-F074-BB8B-0523-40788B4AF3C0}"/>
              </a:ext>
            </a:extLst>
          </p:cNvPr>
          <p:cNvGraphicFramePr>
            <a:graphicFrameLocks noGrp="1"/>
          </p:cNvGraphicFramePr>
          <p:nvPr>
            <p:extLst>
              <p:ext uri="{D42A27DB-BD31-4B8C-83A1-F6EECF244321}">
                <p14:modId xmlns:p14="http://schemas.microsoft.com/office/powerpoint/2010/main" val="3264650854"/>
              </p:ext>
            </p:extLst>
          </p:nvPr>
        </p:nvGraphicFramePr>
        <p:xfrm>
          <a:off x="1341403" y="1743798"/>
          <a:ext cx="9509194" cy="3370404"/>
        </p:xfrm>
        <a:graphic>
          <a:graphicData uri="http://schemas.openxmlformats.org/drawingml/2006/table">
            <a:tbl>
              <a:tblPr firstRow="1" bandRow="1">
                <a:tableStyleId>{5C22544A-7EE6-4342-B048-85BDC9FD1C3A}</a:tableStyleId>
              </a:tblPr>
              <a:tblGrid>
                <a:gridCol w="2599206">
                  <a:extLst>
                    <a:ext uri="{9D8B030D-6E8A-4147-A177-3AD203B41FA5}">
                      <a16:colId xmlns:a16="http://schemas.microsoft.com/office/drawing/2014/main" val="1095003300"/>
                    </a:ext>
                  </a:extLst>
                </a:gridCol>
                <a:gridCol w="3454994">
                  <a:extLst>
                    <a:ext uri="{9D8B030D-6E8A-4147-A177-3AD203B41FA5}">
                      <a16:colId xmlns:a16="http://schemas.microsoft.com/office/drawing/2014/main" val="2808201202"/>
                    </a:ext>
                  </a:extLst>
                </a:gridCol>
                <a:gridCol w="3454994">
                  <a:extLst>
                    <a:ext uri="{9D8B030D-6E8A-4147-A177-3AD203B41FA5}">
                      <a16:colId xmlns:a16="http://schemas.microsoft.com/office/drawing/2014/main" val="204961963"/>
                    </a:ext>
                  </a:extLst>
                </a:gridCol>
              </a:tblGrid>
              <a:tr h="351910">
                <a:tc>
                  <a:txBody>
                    <a:bodyPr/>
                    <a:lstStyle/>
                    <a:p>
                      <a:pPr algn="just">
                        <a:lnSpc>
                          <a:spcPct val="150000"/>
                        </a:lnSpc>
                        <a:buNone/>
                      </a:pPr>
                      <a:r>
                        <a:rPr lang="en-US" sz="1100" kern="100" dirty="0">
                          <a:effectLst/>
                        </a:rPr>
                        <a:t>Strategy</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tc>
                  <a:txBody>
                    <a:bodyPr/>
                    <a:lstStyle/>
                    <a:p>
                      <a:pPr algn="just">
                        <a:lnSpc>
                          <a:spcPct val="150000"/>
                        </a:lnSpc>
                        <a:buNone/>
                      </a:pPr>
                      <a:r>
                        <a:rPr lang="en-US" sz="1100" kern="100" dirty="0">
                          <a:effectLst/>
                        </a:rPr>
                        <a:t>Channel Count</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tc>
                  <a:txBody>
                    <a:bodyPr/>
                    <a:lstStyle/>
                    <a:p>
                      <a:pPr algn="just">
                        <a:lnSpc>
                          <a:spcPct val="150000"/>
                        </a:lnSpc>
                        <a:buNone/>
                      </a:pPr>
                      <a:r>
                        <a:rPr lang="en-US" sz="1100" kern="100" dirty="0">
                          <a:effectLst/>
                        </a:rPr>
                        <a:t>Relation to original paper</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extLst>
                  <a:ext uri="{0D108BD9-81ED-4DB2-BD59-A6C34878D82A}">
                    <a16:rowId xmlns:a16="http://schemas.microsoft.com/office/drawing/2014/main" val="1650680081"/>
                  </a:ext>
                </a:extLst>
              </a:tr>
              <a:tr h="1193094">
                <a:tc>
                  <a:txBody>
                    <a:bodyPr/>
                    <a:lstStyle/>
                    <a:p>
                      <a:pPr algn="just">
                        <a:lnSpc>
                          <a:spcPct val="150000"/>
                        </a:lnSpc>
                        <a:buNone/>
                      </a:pPr>
                      <a:r>
                        <a:rPr lang="en-US" sz="1100" kern="100" dirty="0">
                          <a:effectLst/>
                        </a:rPr>
                        <a:t>Baseline #1(Full-Cube)</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214 bands</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New – removes the patch constraint by leveraging higher GPU memory; serves as an upper-bound reference.</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3210581939"/>
                  </a:ext>
                </a:extLst>
              </a:tr>
              <a:tr h="912700">
                <a:tc>
                  <a:txBody>
                    <a:bodyPr/>
                    <a:lstStyle/>
                    <a:p>
                      <a:pPr algn="just">
                        <a:lnSpc>
                          <a:spcPct val="150000"/>
                        </a:lnSpc>
                        <a:buNone/>
                      </a:pPr>
                      <a:r>
                        <a:rPr lang="en-US" sz="1100" kern="100">
                          <a:effectLst/>
                        </a:rPr>
                        <a:t>Baseline #2(PCA-3)</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3 bands (PCA preprocessed data)</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Matches the PCA experiment in PCB-Vision after resizing; provides the lower-bound reference.</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4233678046"/>
                  </a:ext>
                </a:extLst>
              </a:tr>
              <a:tr h="912700">
                <a:tc>
                  <a:txBody>
                    <a:bodyPr/>
                    <a:lstStyle/>
                    <a:p>
                      <a:pPr algn="just">
                        <a:lnSpc>
                          <a:spcPct val="150000"/>
                        </a:lnSpc>
                        <a:buNone/>
                      </a:pPr>
                      <a:r>
                        <a:rPr lang="en-US" sz="1100" kern="100">
                          <a:effectLst/>
                        </a:rPr>
                        <a:t>Proposed(Spectrum Channel Reduction Block)</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a:effectLst/>
                        </a:rPr>
                        <a:t>214 bands(214 – 128 - 3)</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Replaces off-line PCA by an in-network, non-linear compression (SCRB).</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593010553"/>
                  </a:ext>
                </a:extLst>
              </a:tr>
            </a:tbl>
          </a:graphicData>
        </a:graphic>
      </p:graphicFrame>
    </p:spTree>
    <p:extLst>
      <p:ext uri="{BB962C8B-B14F-4D97-AF65-F5344CB8AC3E}">
        <p14:creationId xmlns:p14="http://schemas.microsoft.com/office/powerpoint/2010/main" val="3374381076"/>
      </p:ext>
    </p:extLst>
  </p:cSld>
  <p:clrMapOvr>
    <a:masterClrMapping/>
  </p:clrMapOvr>
  <mc:AlternateContent xmlns:mc="http://schemas.openxmlformats.org/markup-compatibility/2006">
    <mc:Choice xmlns:p14="http://schemas.microsoft.com/office/powerpoint/2010/main" Requires="p14">
      <p:transition spd="slow" p14:dur="2000" advTm="44267"/>
    </mc:Choice>
    <mc:Fallback>
      <p:transition spd="slow" advTm="44267"/>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A6B058-91DA-E31E-1D31-E1A480A22A6C}"/>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D6DF0FB4-552C-9480-DD17-71FE3CD4D779}"/>
              </a:ext>
            </a:extLst>
          </p:cNvPr>
          <p:cNvSpPr>
            <a:spLocks noGrp="1"/>
          </p:cNvSpPr>
          <p:nvPr>
            <p:ph type="sldNum" sz="quarter" idx="12"/>
          </p:nvPr>
        </p:nvSpPr>
        <p:spPr/>
        <p:txBody>
          <a:bodyPr/>
          <a:lstStyle/>
          <a:p>
            <a:fld id="{AE31E8F2-D7DA-47AE-9DAA-01B65DE22032}" type="slidenum">
              <a:rPr lang="ko-KR" altLang="en-US" smtClean="0"/>
              <a:t>6</a:t>
            </a:fld>
            <a:endParaRPr lang="ko-KR" altLang="en-US"/>
          </a:p>
        </p:txBody>
      </p:sp>
      <p:sp>
        <p:nvSpPr>
          <p:cNvPr id="69" name="제목 5">
            <a:extLst>
              <a:ext uri="{FF2B5EF4-FFF2-40B4-BE49-F238E27FC236}">
                <a16:creationId xmlns:a16="http://schemas.microsoft.com/office/drawing/2014/main" id="{219C4934-1C4A-E655-60DE-A23FDAE14744}"/>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2.</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Datasets</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and</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Methods</a:t>
            </a:r>
          </a:p>
        </p:txBody>
      </p:sp>
      <p:grpSp>
        <p:nvGrpSpPr>
          <p:cNvPr id="3" name="그룹 2">
            <a:extLst>
              <a:ext uri="{FF2B5EF4-FFF2-40B4-BE49-F238E27FC236}">
                <a16:creationId xmlns:a16="http://schemas.microsoft.com/office/drawing/2014/main" id="{5CC2C5B3-F0CC-84BF-AC5F-41DE3289EBC5}"/>
              </a:ext>
            </a:extLst>
          </p:cNvPr>
          <p:cNvGrpSpPr/>
          <p:nvPr/>
        </p:nvGrpSpPr>
        <p:grpSpPr>
          <a:xfrm>
            <a:off x="585760" y="2504784"/>
            <a:ext cx="2797808" cy="2396490"/>
            <a:chOff x="-57386" y="13132"/>
            <a:chExt cx="2254145" cy="1835032"/>
          </a:xfrm>
        </p:grpSpPr>
        <p:pic>
          <p:nvPicPr>
            <p:cNvPr id="7" name="그림 6">
              <a:extLst>
                <a:ext uri="{FF2B5EF4-FFF2-40B4-BE49-F238E27FC236}">
                  <a16:creationId xmlns:a16="http://schemas.microsoft.com/office/drawing/2014/main" id="{33906B98-F01E-B9FC-F80F-8C93A81004FE}"/>
                </a:ext>
              </a:extLst>
            </p:cNvPr>
            <p:cNvPicPr preferRelativeResize="0">
              <a:picLocks/>
            </p:cNvPicPr>
            <p:nvPr/>
          </p:nvPicPr>
          <p:blipFill>
            <a:blip r:embed="rId3"/>
            <a:stretch>
              <a:fillRect/>
            </a:stretch>
          </p:blipFill>
          <p:spPr>
            <a:xfrm>
              <a:off x="1316716" y="13132"/>
              <a:ext cx="880043" cy="807296"/>
            </a:xfrm>
            <a:prstGeom prst="rect">
              <a:avLst/>
            </a:prstGeom>
          </p:spPr>
        </p:pic>
        <p:pic>
          <p:nvPicPr>
            <p:cNvPr id="8" name="그림 7">
              <a:extLst>
                <a:ext uri="{FF2B5EF4-FFF2-40B4-BE49-F238E27FC236}">
                  <a16:creationId xmlns:a16="http://schemas.microsoft.com/office/drawing/2014/main" id="{62F2BE72-5233-A8CD-5980-B65C79CF9239}"/>
                </a:ext>
              </a:extLst>
            </p:cNvPr>
            <p:cNvPicPr preferRelativeResize="0">
              <a:picLocks/>
            </p:cNvPicPr>
            <p:nvPr/>
          </p:nvPicPr>
          <p:blipFill>
            <a:blip r:embed="rId4"/>
            <a:stretch>
              <a:fillRect/>
            </a:stretch>
          </p:blipFill>
          <p:spPr>
            <a:xfrm>
              <a:off x="1203005" y="116149"/>
              <a:ext cx="880043" cy="807296"/>
            </a:xfrm>
            <a:prstGeom prst="rect">
              <a:avLst/>
            </a:prstGeom>
          </p:spPr>
        </p:pic>
        <p:pic>
          <p:nvPicPr>
            <p:cNvPr id="9" name="그림 8">
              <a:extLst>
                <a:ext uri="{FF2B5EF4-FFF2-40B4-BE49-F238E27FC236}">
                  <a16:creationId xmlns:a16="http://schemas.microsoft.com/office/drawing/2014/main" id="{4A4801A5-C3DC-4D98-547D-BB4EA176019E}"/>
                </a:ext>
              </a:extLst>
            </p:cNvPr>
            <p:cNvPicPr preferRelativeResize="0">
              <a:picLocks/>
            </p:cNvPicPr>
            <p:nvPr/>
          </p:nvPicPr>
          <p:blipFill>
            <a:blip r:embed="rId5"/>
            <a:stretch>
              <a:fillRect/>
            </a:stretch>
          </p:blipFill>
          <p:spPr>
            <a:xfrm>
              <a:off x="1088428" y="233572"/>
              <a:ext cx="880043" cy="807296"/>
            </a:xfrm>
            <a:prstGeom prst="rect">
              <a:avLst/>
            </a:prstGeom>
          </p:spPr>
        </p:pic>
        <p:pic>
          <p:nvPicPr>
            <p:cNvPr id="10" name="그림 9">
              <a:extLst>
                <a:ext uri="{FF2B5EF4-FFF2-40B4-BE49-F238E27FC236}">
                  <a16:creationId xmlns:a16="http://schemas.microsoft.com/office/drawing/2014/main" id="{B9599318-7D0F-BBE2-182F-D65CE477ED62}"/>
                </a:ext>
              </a:extLst>
            </p:cNvPr>
            <p:cNvPicPr preferRelativeResize="0">
              <a:picLocks/>
            </p:cNvPicPr>
            <p:nvPr/>
          </p:nvPicPr>
          <p:blipFill>
            <a:blip r:embed="rId6"/>
            <a:stretch>
              <a:fillRect/>
            </a:stretch>
          </p:blipFill>
          <p:spPr>
            <a:xfrm>
              <a:off x="973851" y="357660"/>
              <a:ext cx="880043" cy="807296"/>
            </a:xfrm>
            <a:prstGeom prst="rect">
              <a:avLst/>
            </a:prstGeom>
          </p:spPr>
        </p:pic>
        <p:pic>
          <p:nvPicPr>
            <p:cNvPr id="11" name="그림 10">
              <a:extLst>
                <a:ext uri="{FF2B5EF4-FFF2-40B4-BE49-F238E27FC236}">
                  <a16:creationId xmlns:a16="http://schemas.microsoft.com/office/drawing/2014/main" id="{600CD5DF-53AB-D178-8CF7-DC99379DAA60}"/>
                </a:ext>
              </a:extLst>
            </p:cNvPr>
            <p:cNvPicPr preferRelativeResize="0">
              <a:picLocks/>
            </p:cNvPicPr>
            <p:nvPr/>
          </p:nvPicPr>
          <p:blipFill>
            <a:blip r:embed="rId7"/>
            <a:stretch>
              <a:fillRect/>
            </a:stretch>
          </p:blipFill>
          <p:spPr>
            <a:xfrm>
              <a:off x="820432" y="518981"/>
              <a:ext cx="880043" cy="807296"/>
            </a:xfrm>
            <a:prstGeom prst="rect">
              <a:avLst/>
            </a:prstGeom>
          </p:spPr>
        </p:pic>
        <p:pic>
          <p:nvPicPr>
            <p:cNvPr id="12" name="그림 11">
              <a:extLst>
                <a:ext uri="{FF2B5EF4-FFF2-40B4-BE49-F238E27FC236}">
                  <a16:creationId xmlns:a16="http://schemas.microsoft.com/office/drawing/2014/main" id="{25C63123-EA16-ED29-05F4-2096CD2F4CE5}"/>
                </a:ext>
              </a:extLst>
            </p:cNvPr>
            <p:cNvPicPr preferRelativeResize="0">
              <a:picLocks/>
            </p:cNvPicPr>
            <p:nvPr/>
          </p:nvPicPr>
          <p:blipFill>
            <a:blip r:embed="rId8"/>
            <a:stretch>
              <a:fillRect/>
            </a:stretch>
          </p:blipFill>
          <p:spPr>
            <a:xfrm>
              <a:off x="668510" y="637220"/>
              <a:ext cx="880043" cy="807296"/>
            </a:xfrm>
            <a:prstGeom prst="rect">
              <a:avLst/>
            </a:prstGeom>
          </p:spPr>
        </p:pic>
        <p:pic>
          <p:nvPicPr>
            <p:cNvPr id="13" name="그림 12">
              <a:extLst>
                <a:ext uri="{FF2B5EF4-FFF2-40B4-BE49-F238E27FC236}">
                  <a16:creationId xmlns:a16="http://schemas.microsoft.com/office/drawing/2014/main" id="{430C39E7-51E6-1397-F17C-0D3A95CC0AC2}"/>
                </a:ext>
              </a:extLst>
            </p:cNvPr>
            <p:cNvPicPr preferRelativeResize="0">
              <a:picLocks/>
            </p:cNvPicPr>
            <p:nvPr/>
          </p:nvPicPr>
          <p:blipFill>
            <a:blip r:embed="rId9"/>
            <a:stretch>
              <a:fillRect/>
            </a:stretch>
          </p:blipFill>
          <p:spPr>
            <a:xfrm>
              <a:off x="516588" y="764910"/>
              <a:ext cx="880043" cy="807296"/>
            </a:xfrm>
            <a:prstGeom prst="rect">
              <a:avLst/>
            </a:prstGeom>
          </p:spPr>
        </p:pic>
        <p:pic>
          <p:nvPicPr>
            <p:cNvPr id="14" name="그림 13">
              <a:extLst>
                <a:ext uri="{FF2B5EF4-FFF2-40B4-BE49-F238E27FC236}">
                  <a16:creationId xmlns:a16="http://schemas.microsoft.com/office/drawing/2014/main" id="{DB0742D9-7104-D946-B746-F9A3CA5C2910}"/>
                </a:ext>
              </a:extLst>
            </p:cNvPr>
            <p:cNvPicPr preferRelativeResize="0">
              <a:picLocks/>
            </p:cNvPicPr>
            <p:nvPr/>
          </p:nvPicPr>
          <p:blipFill>
            <a:blip r:embed="rId10"/>
            <a:stretch>
              <a:fillRect/>
            </a:stretch>
          </p:blipFill>
          <p:spPr>
            <a:xfrm>
              <a:off x="364666" y="901088"/>
              <a:ext cx="880043" cy="807296"/>
            </a:xfrm>
            <a:prstGeom prst="rect">
              <a:avLst/>
            </a:prstGeom>
          </p:spPr>
        </p:pic>
        <p:pic>
          <p:nvPicPr>
            <p:cNvPr id="15" name="그림 14">
              <a:extLst>
                <a:ext uri="{FF2B5EF4-FFF2-40B4-BE49-F238E27FC236}">
                  <a16:creationId xmlns:a16="http://schemas.microsoft.com/office/drawing/2014/main" id="{C7681070-81BD-9AD0-E2BE-87059ABF747F}"/>
                </a:ext>
              </a:extLst>
            </p:cNvPr>
            <p:cNvPicPr preferRelativeResize="0">
              <a:picLocks/>
            </p:cNvPicPr>
            <p:nvPr/>
          </p:nvPicPr>
          <p:blipFill>
            <a:blip r:embed="rId11"/>
            <a:stretch>
              <a:fillRect/>
            </a:stretch>
          </p:blipFill>
          <p:spPr>
            <a:xfrm>
              <a:off x="241165" y="1040868"/>
              <a:ext cx="880043" cy="807296"/>
            </a:xfrm>
            <a:prstGeom prst="rect">
              <a:avLst/>
            </a:prstGeom>
          </p:spPr>
        </p:pic>
        <p:sp>
          <p:nvSpPr>
            <p:cNvPr id="16" name="TextBox 2">
              <a:extLst>
                <a:ext uri="{FF2B5EF4-FFF2-40B4-BE49-F238E27FC236}">
                  <a16:creationId xmlns:a16="http://schemas.microsoft.com/office/drawing/2014/main" id="{66A8F812-D65B-B8C3-5F85-FADCD6725856}"/>
                </a:ext>
              </a:extLst>
            </p:cNvPr>
            <p:cNvSpPr txBox="1"/>
            <p:nvPr/>
          </p:nvSpPr>
          <p:spPr>
            <a:xfrm>
              <a:off x="-57386" y="233498"/>
              <a:ext cx="1031240" cy="233535"/>
            </a:xfrm>
            <a:prstGeom prst="rect">
              <a:avLst/>
            </a:prstGeom>
            <a:noFill/>
          </p:spPr>
          <p:txBody>
            <a:bodyPr wrap="square" rtlCol="0">
              <a:noAutofit/>
            </a:bodyPr>
            <a:lstStyle/>
            <a:p>
              <a:pPr algn="just" latinLnBrk="1">
                <a:lnSpc>
                  <a:spcPct val="107000"/>
                </a:lnSpc>
                <a:spcAft>
                  <a:spcPts val="800"/>
                </a:spcAft>
              </a:pPr>
              <a:r>
                <a:rPr lang="en-US" sz="1100" b="1"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214 channels</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17" name="직선 연결선[R] 241284467">
              <a:extLst>
                <a:ext uri="{FF2B5EF4-FFF2-40B4-BE49-F238E27FC236}">
                  <a16:creationId xmlns:a16="http://schemas.microsoft.com/office/drawing/2014/main" id="{2DB9BA96-B17F-66F9-EB1E-746EEDE255D2}"/>
                </a:ext>
              </a:extLst>
            </p:cNvPr>
            <p:cNvCxnSpPr>
              <a:cxnSpLocks/>
            </p:cNvCxnSpPr>
            <p:nvPr/>
          </p:nvCxnSpPr>
          <p:spPr>
            <a:xfrm flipV="1">
              <a:off x="241165" y="13132"/>
              <a:ext cx="1075551" cy="1027736"/>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 name="직선 연결선[R] 2142419911">
              <a:extLst>
                <a:ext uri="{FF2B5EF4-FFF2-40B4-BE49-F238E27FC236}">
                  <a16:creationId xmlns:a16="http://schemas.microsoft.com/office/drawing/2014/main" id="{A93CC3F3-2246-B2B6-5D44-BD62B38E8C01}"/>
                </a:ext>
              </a:extLst>
            </p:cNvPr>
            <p:cNvCxnSpPr>
              <a:cxnSpLocks/>
            </p:cNvCxnSpPr>
            <p:nvPr/>
          </p:nvCxnSpPr>
          <p:spPr>
            <a:xfrm flipV="1">
              <a:off x="1121208" y="792669"/>
              <a:ext cx="1075551" cy="1027736"/>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
        <p:nvSpPr>
          <p:cNvPr id="20" name="TextBox 19">
            <a:extLst>
              <a:ext uri="{FF2B5EF4-FFF2-40B4-BE49-F238E27FC236}">
                <a16:creationId xmlns:a16="http://schemas.microsoft.com/office/drawing/2014/main" id="{FF159F7B-4793-2514-A76E-2DBFAD61B371}"/>
              </a:ext>
            </a:extLst>
          </p:cNvPr>
          <p:cNvSpPr txBox="1"/>
          <p:nvPr/>
        </p:nvSpPr>
        <p:spPr>
          <a:xfrm>
            <a:off x="956317" y="1774594"/>
            <a:ext cx="2610434" cy="369332"/>
          </a:xfrm>
          <a:prstGeom prst="rect">
            <a:avLst/>
          </a:prstGeom>
          <a:noFill/>
        </p:spPr>
        <p:txBody>
          <a:bodyPr wrap="square">
            <a:spAutoFit/>
          </a:bodyPr>
          <a:lstStyle/>
          <a:p>
            <a:r>
              <a:rPr lang="en-US" altLang="ko-KR" sz="1800" b="1" dirty="0">
                <a:effectLst/>
                <a:latin typeface="Times New Roman" panose="02020603050405020304" pitchFamily="18" charset="0"/>
                <a:ea typeface="바탕체" panose="02030609000101010101" pitchFamily="17" charset="-127"/>
                <a:cs typeface="Arial" panose="020B0604020202020204" pitchFamily="34" charset="0"/>
              </a:rPr>
              <a:t>Baseline #1(Full-Cube)</a:t>
            </a:r>
            <a:endParaRPr lang="ko-KR" altLang="en-US" dirty="0"/>
          </a:p>
        </p:txBody>
      </p:sp>
      <p:pic>
        <p:nvPicPr>
          <p:cNvPr id="21" name="그림 20" descr="스크린샷, 지도이(가) 표시된 사진&#10;&#10;자동 생성된 설명">
            <a:extLst>
              <a:ext uri="{FF2B5EF4-FFF2-40B4-BE49-F238E27FC236}">
                <a16:creationId xmlns:a16="http://schemas.microsoft.com/office/drawing/2014/main" id="{A4315B34-37F7-A8C4-FA3F-292FEAFAFF56}"/>
              </a:ext>
            </a:extLst>
          </p:cNvPr>
          <p:cNvPicPr>
            <a:picLocks noChangeAspect="1"/>
          </p:cNvPicPr>
          <p:nvPr/>
        </p:nvPicPr>
        <p:blipFill>
          <a:blip r:embed="rId12"/>
          <a:stretch>
            <a:fillRect/>
          </a:stretch>
        </p:blipFill>
        <p:spPr>
          <a:xfrm>
            <a:off x="3936439" y="2497723"/>
            <a:ext cx="2548890" cy="2202815"/>
          </a:xfrm>
          <a:prstGeom prst="rect">
            <a:avLst/>
          </a:prstGeom>
        </p:spPr>
      </p:pic>
      <p:grpSp>
        <p:nvGrpSpPr>
          <p:cNvPr id="22" name="그룹 21">
            <a:extLst>
              <a:ext uri="{FF2B5EF4-FFF2-40B4-BE49-F238E27FC236}">
                <a16:creationId xmlns:a16="http://schemas.microsoft.com/office/drawing/2014/main" id="{C4C101B8-D3E1-BD65-4CB1-848B850FA0E2}"/>
              </a:ext>
            </a:extLst>
          </p:cNvPr>
          <p:cNvGrpSpPr/>
          <p:nvPr/>
        </p:nvGrpSpPr>
        <p:grpSpPr>
          <a:xfrm>
            <a:off x="7084320" y="3022603"/>
            <a:ext cx="4702758" cy="1230436"/>
            <a:chOff x="-35592" y="79761"/>
            <a:chExt cx="4702876" cy="1230724"/>
          </a:xfrm>
        </p:grpSpPr>
        <p:pic>
          <p:nvPicPr>
            <p:cNvPr id="23" name="그림 22">
              <a:extLst>
                <a:ext uri="{FF2B5EF4-FFF2-40B4-BE49-F238E27FC236}">
                  <a16:creationId xmlns:a16="http://schemas.microsoft.com/office/drawing/2014/main" id="{5957121E-5244-E386-DE5B-7E55E2300C81}"/>
                </a:ext>
              </a:extLst>
            </p:cNvPr>
            <p:cNvPicPr preferRelativeResize="0">
              <a:picLocks/>
            </p:cNvPicPr>
            <p:nvPr/>
          </p:nvPicPr>
          <p:blipFill>
            <a:blip r:embed="rId3"/>
            <a:stretch>
              <a:fillRect/>
            </a:stretch>
          </p:blipFill>
          <p:spPr>
            <a:xfrm>
              <a:off x="326974" y="230833"/>
              <a:ext cx="880043" cy="807296"/>
            </a:xfrm>
            <a:prstGeom prst="rect">
              <a:avLst/>
            </a:prstGeom>
          </p:spPr>
        </p:pic>
        <p:pic>
          <p:nvPicPr>
            <p:cNvPr id="24" name="그림 23">
              <a:extLst>
                <a:ext uri="{FF2B5EF4-FFF2-40B4-BE49-F238E27FC236}">
                  <a16:creationId xmlns:a16="http://schemas.microsoft.com/office/drawing/2014/main" id="{7FA0AAE3-7053-2FF9-752E-70C92B863594}"/>
                </a:ext>
              </a:extLst>
            </p:cNvPr>
            <p:cNvPicPr preferRelativeResize="0">
              <a:picLocks/>
            </p:cNvPicPr>
            <p:nvPr/>
          </p:nvPicPr>
          <p:blipFill>
            <a:blip r:embed="rId4"/>
            <a:stretch>
              <a:fillRect/>
            </a:stretch>
          </p:blipFill>
          <p:spPr>
            <a:xfrm>
              <a:off x="286669" y="264877"/>
              <a:ext cx="880043" cy="807296"/>
            </a:xfrm>
            <a:prstGeom prst="rect">
              <a:avLst/>
            </a:prstGeom>
          </p:spPr>
        </p:pic>
        <p:pic>
          <p:nvPicPr>
            <p:cNvPr id="25" name="그림 24">
              <a:extLst>
                <a:ext uri="{FF2B5EF4-FFF2-40B4-BE49-F238E27FC236}">
                  <a16:creationId xmlns:a16="http://schemas.microsoft.com/office/drawing/2014/main" id="{29DE4AFF-273E-F24E-1111-765A48AACE7E}"/>
                </a:ext>
              </a:extLst>
            </p:cNvPr>
            <p:cNvPicPr preferRelativeResize="0">
              <a:picLocks/>
            </p:cNvPicPr>
            <p:nvPr/>
          </p:nvPicPr>
          <p:blipFill>
            <a:blip r:embed="rId5"/>
            <a:stretch>
              <a:fillRect/>
            </a:stretch>
          </p:blipFill>
          <p:spPr>
            <a:xfrm>
              <a:off x="246365" y="298922"/>
              <a:ext cx="880043" cy="807296"/>
            </a:xfrm>
            <a:prstGeom prst="rect">
              <a:avLst/>
            </a:prstGeom>
          </p:spPr>
        </p:pic>
        <p:pic>
          <p:nvPicPr>
            <p:cNvPr id="26" name="그림 25">
              <a:extLst>
                <a:ext uri="{FF2B5EF4-FFF2-40B4-BE49-F238E27FC236}">
                  <a16:creationId xmlns:a16="http://schemas.microsoft.com/office/drawing/2014/main" id="{F4015895-1D52-D3C6-6C1E-B5BCD7CD2ECA}"/>
                </a:ext>
              </a:extLst>
            </p:cNvPr>
            <p:cNvPicPr preferRelativeResize="0">
              <a:picLocks/>
            </p:cNvPicPr>
            <p:nvPr/>
          </p:nvPicPr>
          <p:blipFill>
            <a:blip r:embed="rId6"/>
            <a:stretch>
              <a:fillRect/>
            </a:stretch>
          </p:blipFill>
          <p:spPr>
            <a:xfrm>
              <a:off x="206060" y="332966"/>
              <a:ext cx="880043" cy="807296"/>
            </a:xfrm>
            <a:prstGeom prst="rect">
              <a:avLst/>
            </a:prstGeom>
          </p:spPr>
        </p:pic>
        <p:pic>
          <p:nvPicPr>
            <p:cNvPr id="27" name="그림 26">
              <a:extLst>
                <a:ext uri="{FF2B5EF4-FFF2-40B4-BE49-F238E27FC236}">
                  <a16:creationId xmlns:a16="http://schemas.microsoft.com/office/drawing/2014/main" id="{F77CF322-7D73-9AA0-4770-65F92943CB7C}"/>
                </a:ext>
              </a:extLst>
            </p:cNvPr>
            <p:cNvPicPr preferRelativeResize="0">
              <a:picLocks/>
            </p:cNvPicPr>
            <p:nvPr/>
          </p:nvPicPr>
          <p:blipFill>
            <a:blip r:embed="rId7"/>
            <a:stretch>
              <a:fillRect/>
            </a:stretch>
          </p:blipFill>
          <p:spPr>
            <a:xfrm>
              <a:off x="165755" y="367011"/>
              <a:ext cx="880043" cy="807296"/>
            </a:xfrm>
            <a:prstGeom prst="rect">
              <a:avLst/>
            </a:prstGeom>
          </p:spPr>
        </p:pic>
        <p:pic>
          <p:nvPicPr>
            <p:cNvPr id="28" name="그림 27">
              <a:extLst>
                <a:ext uri="{FF2B5EF4-FFF2-40B4-BE49-F238E27FC236}">
                  <a16:creationId xmlns:a16="http://schemas.microsoft.com/office/drawing/2014/main" id="{4982066F-D9EE-2AB1-4C32-0EFC7B8A1148}"/>
                </a:ext>
              </a:extLst>
            </p:cNvPr>
            <p:cNvPicPr preferRelativeResize="0">
              <a:picLocks/>
            </p:cNvPicPr>
            <p:nvPr/>
          </p:nvPicPr>
          <p:blipFill>
            <a:blip r:embed="rId8"/>
            <a:stretch>
              <a:fillRect/>
            </a:stretch>
          </p:blipFill>
          <p:spPr>
            <a:xfrm>
              <a:off x="125450" y="401055"/>
              <a:ext cx="880043" cy="807296"/>
            </a:xfrm>
            <a:prstGeom prst="rect">
              <a:avLst/>
            </a:prstGeom>
          </p:spPr>
        </p:pic>
        <p:pic>
          <p:nvPicPr>
            <p:cNvPr id="30" name="그림 29">
              <a:extLst>
                <a:ext uri="{FF2B5EF4-FFF2-40B4-BE49-F238E27FC236}">
                  <a16:creationId xmlns:a16="http://schemas.microsoft.com/office/drawing/2014/main" id="{BF07C74B-3045-D70D-B6BC-39BCE61BF7BE}"/>
                </a:ext>
              </a:extLst>
            </p:cNvPr>
            <p:cNvPicPr preferRelativeResize="0">
              <a:picLocks/>
            </p:cNvPicPr>
            <p:nvPr/>
          </p:nvPicPr>
          <p:blipFill>
            <a:blip r:embed="rId9"/>
            <a:stretch>
              <a:fillRect/>
            </a:stretch>
          </p:blipFill>
          <p:spPr>
            <a:xfrm>
              <a:off x="70167" y="435100"/>
              <a:ext cx="880043" cy="807296"/>
            </a:xfrm>
            <a:prstGeom prst="rect">
              <a:avLst/>
            </a:prstGeom>
          </p:spPr>
        </p:pic>
        <p:pic>
          <p:nvPicPr>
            <p:cNvPr id="31" name="그림 30">
              <a:extLst>
                <a:ext uri="{FF2B5EF4-FFF2-40B4-BE49-F238E27FC236}">
                  <a16:creationId xmlns:a16="http://schemas.microsoft.com/office/drawing/2014/main" id="{BAB958F8-FEC0-98F4-189D-EBE97FB6539C}"/>
                </a:ext>
              </a:extLst>
            </p:cNvPr>
            <p:cNvPicPr preferRelativeResize="0">
              <a:picLocks/>
            </p:cNvPicPr>
            <p:nvPr/>
          </p:nvPicPr>
          <p:blipFill>
            <a:blip r:embed="rId10"/>
            <a:stretch>
              <a:fillRect/>
            </a:stretch>
          </p:blipFill>
          <p:spPr>
            <a:xfrm>
              <a:off x="35084" y="469144"/>
              <a:ext cx="880043" cy="807296"/>
            </a:xfrm>
            <a:prstGeom prst="rect">
              <a:avLst/>
            </a:prstGeom>
          </p:spPr>
        </p:pic>
        <p:pic>
          <p:nvPicPr>
            <p:cNvPr id="32" name="그림 31">
              <a:extLst>
                <a:ext uri="{FF2B5EF4-FFF2-40B4-BE49-F238E27FC236}">
                  <a16:creationId xmlns:a16="http://schemas.microsoft.com/office/drawing/2014/main" id="{556CF50E-7BB1-D3F7-B691-FE3F5ACE508D}"/>
                </a:ext>
              </a:extLst>
            </p:cNvPr>
            <p:cNvPicPr preferRelativeResize="0">
              <a:picLocks/>
            </p:cNvPicPr>
            <p:nvPr/>
          </p:nvPicPr>
          <p:blipFill>
            <a:blip r:embed="rId11"/>
            <a:stretch>
              <a:fillRect/>
            </a:stretch>
          </p:blipFill>
          <p:spPr>
            <a:xfrm>
              <a:off x="0" y="503189"/>
              <a:ext cx="880043" cy="807296"/>
            </a:xfrm>
            <a:prstGeom prst="rect">
              <a:avLst/>
            </a:prstGeom>
          </p:spPr>
        </p:pic>
        <p:sp>
          <p:nvSpPr>
            <p:cNvPr id="33" name="직사각형 32">
              <a:extLst>
                <a:ext uri="{FF2B5EF4-FFF2-40B4-BE49-F238E27FC236}">
                  <a16:creationId xmlns:a16="http://schemas.microsoft.com/office/drawing/2014/main" id="{4174B369-8714-7881-D0E1-C5A182F5AF8F}"/>
                </a:ext>
              </a:extLst>
            </p:cNvPr>
            <p:cNvSpPr/>
            <p:nvPr/>
          </p:nvSpPr>
          <p:spPr>
            <a:xfrm>
              <a:off x="1701211" y="610043"/>
              <a:ext cx="1259840" cy="172551"/>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latinLnBrk="1">
                <a:lnSpc>
                  <a:spcPct val="106000"/>
                </a:lnSpc>
                <a:spcAft>
                  <a:spcPts val="800"/>
                </a:spcAft>
              </a:pPr>
              <a:r>
                <a:rPr lang="en-US" sz="500" kern="1200">
                  <a:solidFill>
                    <a:srgbClr val="FFFFFF"/>
                  </a:solidFill>
                  <a:effectLst/>
                  <a:latin typeface="Times New Roman" panose="02020603050405020304" pitchFamily="18" charset="0"/>
                  <a:ea typeface="맑은 고딕" panose="020B0503020000020004" pitchFamily="50" charset="-127"/>
                  <a:cs typeface="Arial" panose="020B0604020202020204" pitchFamily="34" charset="0"/>
                </a:rPr>
                <a:t>Spectrum Channel Reduction Block</a:t>
              </a:r>
              <a:endParaRPr lang="ko-KR" sz="1000" kern="100">
                <a:effectLst/>
                <a:ea typeface="맑은 고딕" panose="020B0503020000020004" pitchFamily="50" charset="-127"/>
                <a:cs typeface="Arial" panose="020B0604020202020204" pitchFamily="34" charset="0"/>
              </a:endParaRPr>
            </a:p>
          </p:txBody>
        </p:sp>
        <p:cxnSp>
          <p:nvCxnSpPr>
            <p:cNvPr id="34" name="직선 화살표 연결선 33">
              <a:extLst>
                <a:ext uri="{FF2B5EF4-FFF2-40B4-BE49-F238E27FC236}">
                  <a16:creationId xmlns:a16="http://schemas.microsoft.com/office/drawing/2014/main" id="{DE88CA8E-9348-4A7D-2783-F520405D7CA0}"/>
                </a:ext>
              </a:extLst>
            </p:cNvPr>
            <p:cNvCxnSpPr/>
            <p:nvPr/>
          </p:nvCxnSpPr>
          <p:spPr>
            <a:xfrm>
              <a:off x="1236673" y="695136"/>
              <a:ext cx="42002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직선 화살표 연결선 34">
              <a:extLst>
                <a:ext uri="{FF2B5EF4-FFF2-40B4-BE49-F238E27FC236}">
                  <a16:creationId xmlns:a16="http://schemas.microsoft.com/office/drawing/2014/main" id="{D0179732-35A7-8B6F-6FA0-2E4D6E29A2DC}"/>
                </a:ext>
              </a:extLst>
            </p:cNvPr>
            <p:cNvCxnSpPr/>
            <p:nvPr/>
          </p:nvCxnSpPr>
          <p:spPr>
            <a:xfrm>
              <a:off x="2987414" y="702570"/>
              <a:ext cx="42002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6" name="직사각형 35">
              <a:extLst>
                <a:ext uri="{FF2B5EF4-FFF2-40B4-BE49-F238E27FC236}">
                  <a16:creationId xmlns:a16="http://schemas.microsoft.com/office/drawing/2014/main" id="{5C47ECA8-0718-D243-B49A-E94FEBF7A0F2}"/>
                </a:ext>
              </a:extLst>
            </p:cNvPr>
            <p:cNvSpPr/>
            <p:nvPr/>
          </p:nvSpPr>
          <p:spPr>
            <a:xfrm>
              <a:off x="3407444" y="610030"/>
              <a:ext cx="1259840" cy="176104"/>
            </a:xfrm>
            <a:prstGeom prst="rect">
              <a:avLst/>
            </a:prstGeom>
            <a:solidFill>
              <a:schemeClr val="accent1"/>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latinLnBrk="1">
                <a:lnSpc>
                  <a:spcPct val="106000"/>
                </a:lnSpc>
                <a:spcAft>
                  <a:spcPts val="800"/>
                </a:spcAft>
              </a:pPr>
              <a:r>
                <a:rPr lang="en-US" sz="500" kern="1200">
                  <a:solidFill>
                    <a:srgbClr val="FFFFFF"/>
                  </a:solidFill>
                  <a:effectLst/>
                  <a:latin typeface="Times New Roman" panose="02020603050405020304" pitchFamily="18" charset="0"/>
                  <a:ea typeface="맑은 고딕" panose="020B0503020000020004" pitchFamily="50" charset="-127"/>
                  <a:cs typeface="Arial" panose="020B0604020202020204" pitchFamily="34" charset="0"/>
                </a:rPr>
                <a:t>Backbone Deep Learning Model</a:t>
              </a:r>
              <a:endParaRPr lang="ko-KR" sz="1000" kern="100">
                <a:effectLst/>
                <a:ea typeface="맑은 고딕" panose="020B0503020000020004" pitchFamily="50" charset="-127"/>
                <a:cs typeface="Arial" panose="020B0604020202020204" pitchFamily="34" charset="0"/>
              </a:endParaRPr>
            </a:p>
          </p:txBody>
        </p:sp>
        <mc:AlternateContent xmlns:mc="http://schemas.openxmlformats.org/markup-compatibility/2006" xmlns:a14="http://schemas.microsoft.com/office/drawing/2010/main">
          <mc:Choice Requires="a14">
            <p:sp>
              <p:nvSpPr>
                <p:cNvPr id="37" name="TextBox 59">
                  <a:extLst>
                    <a:ext uri="{FF2B5EF4-FFF2-40B4-BE49-F238E27FC236}">
                      <a16:creationId xmlns:a16="http://schemas.microsoft.com/office/drawing/2014/main" id="{35AD3DAE-A04D-DC65-65EE-78110B989028}"/>
                    </a:ext>
                  </a:extLst>
                </p:cNvPr>
                <p:cNvSpPr txBox="1"/>
                <p:nvPr/>
              </p:nvSpPr>
              <p:spPr>
                <a:xfrm>
                  <a:off x="-35592" y="79761"/>
                  <a:ext cx="1189990" cy="305435"/>
                </a:xfrm>
                <a:prstGeom prst="rect">
                  <a:avLst/>
                </a:prstGeom>
                <a:noFill/>
              </p:spPr>
              <p:txBody>
                <a:bodyPr wrap="square" rtlCol="0">
                  <a:spAutoFit/>
                </a:bodyPr>
                <a:lstStyle/>
                <a:p>
                  <a:pPr algn="just" latinLnBrk="1">
                    <a:lnSpc>
                      <a:spcPct val="107000"/>
                    </a:lnSpc>
                    <a:spcAft>
                      <a:spcPts val="800"/>
                    </a:spcAft>
                  </a:pPr>
                  <a14:m>
                    <m:oMathPara xmlns:m="http://schemas.openxmlformats.org/officeDocument/2006/math">
                      <m:oMathParaPr>
                        <m:jc m:val="centerGroup"/>
                      </m:oMathParaPr>
                      <m:oMath xmlns:m="http://schemas.openxmlformats.org/officeDocument/2006/math">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640</m:t>
                        </m:r>
                        <m:r>
                          <a:rPr lang="ko-KR"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m:t>
                        </m:r>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640</m:t>
                        </m:r>
                        <m:r>
                          <a:rPr lang="ko-KR"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m:t>
                        </m:r>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214</m:t>
                        </m:r>
                      </m:oMath>
                    </m:oMathPara>
                  </a14:m>
                  <a:endParaRPr lang="ko-KR" sz="1000" kern="100" dirty="0">
                    <a:effectLst/>
                    <a:latin typeface="맑은 고딕" panose="020B0503020000020004" pitchFamily="50" charset="-127"/>
                    <a:ea typeface="맑은 고딕" panose="020B0503020000020004" pitchFamily="50" charset="-127"/>
                    <a:cs typeface="Arial" panose="020B0604020202020204" pitchFamily="34" charset="0"/>
                  </a:endParaRPr>
                </a:p>
              </p:txBody>
            </p:sp>
          </mc:Choice>
          <mc:Fallback xmlns="">
            <p:sp>
              <p:nvSpPr>
                <p:cNvPr id="37" name="TextBox 59">
                  <a:extLst>
                    <a:ext uri="{FF2B5EF4-FFF2-40B4-BE49-F238E27FC236}">
                      <a16:creationId xmlns:a16="http://schemas.microsoft.com/office/drawing/2014/main" id="{35AD3DAE-A04D-DC65-65EE-78110B989028}"/>
                    </a:ext>
                  </a:extLst>
                </p:cNvPr>
                <p:cNvSpPr txBox="1">
                  <a:spLocks noRot="1" noChangeAspect="1" noMove="1" noResize="1" noEditPoints="1" noAdjustHandles="1" noChangeArrowheads="1" noChangeShapeType="1" noTextEdit="1"/>
                </p:cNvSpPr>
                <p:nvPr/>
              </p:nvSpPr>
              <p:spPr>
                <a:xfrm>
                  <a:off x="-35592" y="79761"/>
                  <a:ext cx="1189990" cy="305435"/>
                </a:xfrm>
                <a:prstGeom prst="rect">
                  <a:avLst/>
                </a:prstGeom>
                <a:blipFill>
                  <a:blip r:embed="rId13"/>
                  <a:stretch>
                    <a:fillRect/>
                  </a:stretch>
                </a:blipFill>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38" name="TextBox 60">
                  <a:extLst>
                    <a:ext uri="{FF2B5EF4-FFF2-40B4-BE49-F238E27FC236}">
                      <a16:creationId xmlns:a16="http://schemas.microsoft.com/office/drawing/2014/main" id="{A1DD6DCD-0277-9AFA-7121-778746726014}"/>
                    </a:ext>
                  </a:extLst>
                </p:cNvPr>
                <p:cNvSpPr txBox="1"/>
                <p:nvPr/>
              </p:nvSpPr>
              <p:spPr>
                <a:xfrm>
                  <a:off x="2648796" y="437352"/>
                  <a:ext cx="1016000" cy="305435"/>
                </a:xfrm>
                <a:prstGeom prst="rect">
                  <a:avLst/>
                </a:prstGeom>
                <a:noFill/>
              </p:spPr>
              <p:txBody>
                <a:bodyPr wrap="square" rtlCol="0">
                  <a:spAutoFit/>
                </a:bodyPr>
                <a:lstStyle/>
                <a:p>
                  <a:pPr algn="just" latinLnBrk="1">
                    <a:lnSpc>
                      <a:spcPct val="107000"/>
                    </a:lnSpc>
                    <a:spcAft>
                      <a:spcPts val="800"/>
                    </a:spcAft>
                  </a:pPr>
                  <a14:m>
                    <m:oMathPara xmlns:m="http://schemas.openxmlformats.org/officeDocument/2006/math">
                      <m:oMathParaPr>
                        <m:jc m:val="centerGroup"/>
                      </m:oMathParaPr>
                      <m:oMath xmlns:m="http://schemas.openxmlformats.org/officeDocument/2006/math">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640</m:t>
                        </m:r>
                        <m:r>
                          <a:rPr lang="ko-KR"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m:t>
                        </m:r>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640</m:t>
                        </m:r>
                        <m:r>
                          <a:rPr lang="ko-KR"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m:t>
                        </m:r>
                        <m:r>
                          <a:rPr lang="en-US" sz="700" i="1" kern="1200">
                            <a:solidFill>
                              <a:srgbClr val="000000"/>
                            </a:solidFill>
                            <a:effectLst/>
                            <a:latin typeface="Cambria Math" panose="02040503050406030204" pitchFamily="18" charset="0"/>
                            <a:ea typeface="맑은 고딕" panose="020B0503020000020004" pitchFamily="50" charset="-127"/>
                            <a:cs typeface="Arial" panose="020B0604020202020204" pitchFamily="34" charset="0"/>
                          </a:rPr>
                          <m:t>3</m:t>
                        </m:r>
                      </m:oMath>
                    </m:oMathPara>
                  </a14:m>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mc:Choice>
          <mc:Fallback xmlns="">
            <p:sp>
              <p:nvSpPr>
                <p:cNvPr id="38" name="TextBox 60">
                  <a:extLst>
                    <a:ext uri="{FF2B5EF4-FFF2-40B4-BE49-F238E27FC236}">
                      <a16:creationId xmlns:a16="http://schemas.microsoft.com/office/drawing/2014/main" id="{A1DD6DCD-0277-9AFA-7121-778746726014}"/>
                    </a:ext>
                  </a:extLst>
                </p:cNvPr>
                <p:cNvSpPr txBox="1">
                  <a:spLocks noRot="1" noChangeAspect="1" noMove="1" noResize="1" noEditPoints="1" noAdjustHandles="1" noChangeArrowheads="1" noChangeShapeType="1" noTextEdit="1"/>
                </p:cNvSpPr>
                <p:nvPr/>
              </p:nvSpPr>
              <p:spPr>
                <a:xfrm>
                  <a:off x="2648796" y="437352"/>
                  <a:ext cx="1016000" cy="305435"/>
                </a:xfrm>
                <a:prstGeom prst="rect">
                  <a:avLst/>
                </a:prstGeom>
                <a:blipFill>
                  <a:blip r:embed="rId14"/>
                  <a:stretch>
                    <a:fillRect/>
                  </a:stretch>
                </a:blipFill>
              </p:spPr>
              <p:txBody>
                <a:bodyPr/>
                <a:lstStyle/>
                <a:p>
                  <a:r>
                    <a:rPr lang="ko-KR" altLang="en-US">
                      <a:noFill/>
                    </a:rPr>
                    <a:t> </a:t>
                  </a:r>
                </a:p>
              </p:txBody>
            </p:sp>
          </mc:Fallback>
        </mc:AlternateContent>
      </p:grpSp>
      <p:sp>
        <p:nvSpPr>
          <p:cNvPr id="40" name="TextBox 39">
            <a:extLst>
              <a:ext uri="{FF2B5EF4-FFF2-40B4-BE49-F238E27FC236}">
                <a16:creationId xmlns:a16="http://schemas.microsoft.com/office/drawing/2014/main" id="{F4232E9B-C007-B234-DF5A-292F1DAF02F4}"/>
              </a:ext>
            </a:extLst>
          </p:cNvPr>
          <p:cNvSpPr txBox="1"/>
          <p:nvPr/>
        </p:nvSpPr>
        <p:spPr>
          <a:xfrm>
            <a:off x="4117339" y="1776115"/>
            <a:ext cx="2548890" cy="369332"/>
          </a:xfrm>
          <a:prstGeom prst="rect">
            <a:avLst/>
          </a:prstGeom>
          <a:noFill/>
        </p:spPr>
        <p:txBody>
          <a:bodyPr wrap="square">
            <a:spAutoFit/>
          </a:bodyPr>
          <a:lstStyle/>
          <a:p>
            <a:r>
              <a:rPr lang="en-US" altLang="ko-KR" sz="1800" b="1" dirty="0">
                <a:effectLst/>
                <a:latin typeface="Times New Roman" panose="02020603050405020304" pitchFamily="18" charset="0"/>
                <a:ea typeface="바탕체" panose="02030609000101010101" pitchFamily="17" charset="-127"/>
                <a:cs typeface="Arial" panose="020B0604020202020204" pitchFamily="34" charset="0"/>
              </a:rPr>
              <a:t>Baseline #2(PCA-3)</a:t>
            </a:r>
            <a:endParaRPr lang="ko-KR" altLang="en-US" dirty="0"/>
          </a:p>
        </p:txBody>
      </p:sp>
      <p:sp>
        <p:nvSpPr>
          <p:cNvPr id="42" name="TextBox 41">
            <a:extLst>
              <a:ext uri="{FF2B5EF4-FFF2-40B4-BE49-F238E27FC236}">
                <a16:creationId xmlns:a16="http://schemas.microsoft.com/office/drawing/2014/main" id="{721E587F-8727-7F39-C606-D2D6DB2BFB81}"/>
              </a:ext>
            </a:extLst>
          </p:cNvPr>
          <p:cNvSpPr txBox="1"/>
          <p:nvPr/>
        </p:nvSpPr>
        <p:spPr>
          <a:xfrm>
            <a:off x="7167344" y="1750910"/>
            <a:ext cx="4927983" cy="369332"/>
          </a:xfrm>
          <a:prstGeom prst="rect">
            <a:avLst/>
          </a:prstGeom>
          <a:noFill/>
        </p:spPr>
        <p:txBody>
          <a:bodyPr wrap="square">
            <a:spAutoFit/>
          </a:bodyPr>
          <a:lstStyle/>
          <a:p>
            <a:r>
              <a:rPr lang="en-US" altLang="ko-KR" sz="1800" b="1" dirty="0">
                <a:effectLst/>
                <a:latin typeface="Times New Roman" panose="02020603050405020304" pitchFamily="18" charset="0"/>
                <a:ea typeface="맑은 고딕" panose="020B0503020000020004" pitchFamily="50" charset="-127"/>
              </a:rPr>
              <a:t>Spectrum Channel Reduction Block (Proposed)</a:t>
            </a:r>
            <a:endParaRPr lang="ko-KR" altLang="en-US" dirty="0"/>
          </a:p>
        </p:txBody>
      </p:sp>
    </p:spTree>
    <p:extLst>
      <p:ext uri="{BB962C8B-B14F-4D97-AF65-F5344CB8AC3E}">
        <p14:creationId xmlns:p14="http://schemas.microsoft.com/office/powerpoint/2010/main" val="2020361087"/>
      </p:ext>
    </p:extLst>
  </p:cSld>
  <p:clrMapOvr>
    <a:masterClrMapping/>
  </p:clrMapOvr>
  <mc:AlternateContent xmlns:mc="http://schemas.openxmlformats.org/markup-compatibility/2006">
    <mc:Choice xmlns:p14="http://schemas.microsoft.com/office/powerpoint/2010/main" Requires="p14">
      <p:transition spd="slow" p14:dur="2000" advTm="74004"/>
    </mc:Choice>
    <mc:Fallback>
      <p:transition spd="slow" advTm="7400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7C155-1A20-21DA-A7C0-A7EFF0A7E502}"/>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DEE9B722-60E1-5019-84B6-EBBAECDACB42}"/>
              </a:ext>
            </a:extLst>
          </p:cNvPr>
          <p:cNvSpPr>
            <a:spLocks noGrp="1"/>
          </p:cNvSpPr>
          <p:nvPr>
            <p:ph type="sldNum" sz="quarter" idx="12"/>
          </p:nvPr>
        </p:nvSpPr>
        <p:spPr/>
        <p:txBody>
          <a:bodyPr/>
          <a:lstStyle/>
          <a:p>
            <a:fld id="{AE31E8F2-D7DA-47AE-9DAA-01B65DE22032}" type="slidenum">
              <a:rPr lang="ko-KR" altLang="en-US" smtClean="0"/>
              <a:t>7</a:t>
            </a:fld>
            <a:endParaRPr lang="ko-KR" altLang="en-US"/>
          </a:p>
        </p:txBody>
      </p:sp>
      <p:sp>
        <p:nvSpPr>
          <p:cNvPr id="69" name="제목 5">
            <a:extLst>
              <a:ext uri="{FF2B5EF4-FFF2-40B4-BE49-F238E27FC236}">
                <a16:creationId xmlns:a16="http://schemas.microsoft.com/office/drawing/2014/main" id="{2E41F526-5FB0-D04D-DA8D-527ADB1C6F2D}"/>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2.</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Datasets</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and</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Methods</a:t>
            </a:r>
          </a:p>
        </p:txBody>
      </p:sp>
      <p:grpSp>
        <p:nvGrpSpPr>
          <p:cNvPr id="2" name="그룹 1">
            <a:extLst>
              <a:ext uri="{FF2B5EF4-FFF2-40B4-BE49-F238E27FC236}">
                <a16:creationId xmlns:a16="http://schemas.microsoft.com/office/drawing/2014/main" id="{72FF12AD-1553-971C-EABA-19500F6F59ED}"/>
              </a:ext>
            </a:extLst>
          </p:cNvPr>
          <p:cNvGrpSpPr/>
          <p:nvPr/>
        </p:nvGrpSpPr>
        <p:grpSpPr>
          <a:xfrm>
            <a:off x="877079" y="1866123"/>
            <a:ext cx="5503504" cy="3338364"/>
            <a:chOff x="-1553" y="0"/>
            <a:chExt cx="9985284" cy="4854441"/>
          </a:xfrm>
        </p:grpSpPr>
        <p:sp>
          <p:nvSpPr>
            <p:cNvPr id="5" name="TextBox 4">
              <a:extLst>
                <a:ext uri="{FF2B5EF4-FFF2-40B4-BE49-F238E27FC236}">
                  <a16:creationId xmlns:a16="http://schemas.microsoft.com/office/drawing/2014/main" id="{5CE4A0C9-E2DA-845B-EE50-AB06772DABCD}"/>
                </a:ext>
              </a:extLst>
            </p:cNvPr>
            <p:cNvSpPr txBox="1"/>
            <p:nvPr/>
          </p:nvSpPr>
          <p:spPr>
            <a:xfrm>
              <a:off x="1503565" y="371110"/>
              <a:ext cx="8240206" cy="4104000"/>
            </a:xfrm>
            <a:prstGeom prst="rect">
              <a:avLst/>
            </a:prstGeom>
            <a:noFill/>
            <a:ln w="12700">
              <a:solidFill>
                <a:schemeClr val="tx1"/>
              </a:solidFill>
            </a:ln>
          </p:spPr>
          <p:txBody>
            <a:bodyPr wrap="square" rtlCol="0">
              <a:noAutofit/>
            </a:bodyPr>
            <a:lstStyle/>
            <a:p>
              <a:endParaRPr lang="ko-KR" altLang="en-US"/>
            </a:p>
          </p:txBody>
        </p:sp>
        <p:cxnSp>
          <p:nvCxnSpPr>
            <p:cNvPr id="6" name="직선 화살표 연결선 5">
              <a:extLst>
                <a:ext uri="{FF2B5EF4-FFF2-40B4-BE49-F238E27FC236}">
                  <a16:creationId xmlns:a16="http://schemas.microsoft.com/office/drawing/2014/main" id="{27C7D5AA-0A23-4778-10BE-56CC176B9E51}"/>
                </a:ext>
              </a:extLst>
            </p:cNvPr>
            <p:cNvCxnSpPr>
              <a:cxnSpLocks/>
            </p:cNvCxnSpPr>
            <p:nvPr/>
          </p:nvCxnSpPr>
          <p:spPr>
            <a:xfrm>
              <a:off x="8032087" y="2124803"/>
              <a:ext cx="406004"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직선 화살표 연결선 18">
              <a:extLst>
                <a:ext uri="{FF2B5EF4-FFF2-40B4-BE49-F238E27FC236}">
                  <a16:creationId xmlns:a16="http://schemas.microsoft.com/office/drawing/2014/main" id="{2940D602-E4F2-8BD1-9CAF-B839659014A2}"/>
                </a:ext>
              </a:extLst>
            </p:cNvPr>
            <p:cNvCxnSpPr>
              <a:cxnSpLocks/>
            </p:cNvCxnSpPr>
            <p:nvPr/>
          </p:nvCxnSpPr>
          <p:spPr>
            <a:xfrm>
              <a:off x="7211527" y="2845832"/>
              <a:ext cx="44824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직선 화살표 연결선 28">
              <a:extLst>
                <a:ext uri="{FF2B5EF4-FFF2-40B4-BE49-F238E27FC236}">
                  <a16:creationId xmlns:a16="http://schemas.microsoft.com/office/drawing/2014/main" id="{A32E3C73-9C78-AA5B-07BF-3FB5B9E8658B}"/>
                </a:ext>
              </a:extLst>
            </p:cNvPr>
            <p:cNvCxnSpPr>
              <a:cxnSpLocks/>
            </p:cNvCxnSpPr>
            <p:nvPr/>
          </p:nvCxnSpPr>
          <p:spPr>
            <a:xfrm>
              <a:off x="6777809" y="3493926"/>
              <a:ext cx="458197" cy="37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직사각형 38">
              <a:extLst>
                <a:ext uri="{FF2B5EF4-FFF2-40B4-BE49-F238E27FC236}">
                  <a16:creationId xmlns:a16="http://schemas.microsoft.com/office/drawing/2014/main" id="{1805ECDA-9B2C-734D-B928-D33056BFB3C0}"/>
                </a:ext>
              </a:extLst>
            </p:cNvPr>
            <p:cNvSpPr/>
            <p:nvPr/>
          </p:nvSpPr>
          <p:spPr>
            <a:xfrm>
              <a:off x="1790885" y="572946"/>
              <a:ext cx="53833"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41" name="직사각형 40">
              <a:extLst>
                <a:ext uri="{FF2B5EF4-FFF2-40B4-BE49-F238E27FC236}">
                  <a16:creationId xmlns:a16="http://schemas.microsoft.com/office/drawing/2014/main" id="{38C18A6D-A8B1-7697-312C-66753AF51CB0}"/>
                </a:ext>
              </a:extLst>
            </p:cNvPr>
            <p:cNvSpPr/>
            <p:nvPr/>
          </p:nvSpPr>
          <p:spPr>
            <a:xfrm>
              <a:off x="2317489" y="572946"/>
              <a:ext cx="194905"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43" name="TextBox 10">
              <a:extLst>
                <a:ext uri="{FF2B5EF4-FFF2-40B4-BE49-F238E27FC236}">
                  <a16:creationId xmlns:a16="http://schemas.microsoft.com/office/drawing/2014/main" id="{BB25AB81-3F09-D9C1-11C7-DE472A617FE9}"/>
                </a:ext>
              </a:extLst>
            </p:cNvPr>
            <p:cNvSpPr txBox="1"/>
            <p:nvPr/>
          </p:nvSpPr>
          <p:spPr>
            <a:xfrm rot="16200000">
              <a:off x="2292842" y="866679"/>
              <a:ext cx="723037" cy="397273"/>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4" name="TextBox 11">
              <a:extLst>
                <a:ext uri="{FF2B5EF4-FFF2-40B4-BE49-F238E27FC236}">
                  <a16:creationId xmlns:a16="http://schemas.microsoft.com/office/drawing/2014/main" id="{CD5E640C-12FD-538A-5241-5FD26EA821AC}"/>
                </a:ext>
              </a:extLst>
            </p:cNvPr>
            <p:cNvSpPr txBox="1"/>
            <p:nvPr/>
          </p:nvSpPr>
          <p:spPr>
            <a:xfrm rot="16200000">
              <a:off x="1253911" y="1101236"/>
              <a:ext cx="789352" cy="29005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5" name="TextBox 12">
              <a:extLst>
                <a:ext uri="{FF2B5EF4-FFF2-40B4-BE49-F238E27FC236}">
                  <a16:creationId xmlns:a16="http://schemas.microsoft.com/office/drawing/2014/main" id="{4FD43E43-9F31-7A17-FA6A-C291B92A8B6E}"/>
                </a:ext>
              </a:extLst>
            </p:cNvPr>
            <p:cNvSpPr txBox="1"/>
            <p:nvPr/>
          </p:nvSpPr>
          <p:spPr>
            <a:xfrm>
              <a:off x="1604905" y="371109"/>
              <a:ext cx="316661" cy="29826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3</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46" name="TextBox 13">
              <a:extLst>
                <a:ext uri="{FF2B5EF4-FFF2-40B4-BE49-F238E27FC236}">
                  <a16:creationId xmlns:a16="http://schemas.microsoft.com/office/drawing/2014/main" id="{28752034-E263-B4C9-0B5E-F24794F6B21B}"/>
                </a:ext>
              </a:extLst>
            </p:cNvPr>
            <p:cNvSpPr txBox="1"/>
            <p:nvPr/>
          </p:nvSpPr>
          <p:spPr>
            <a:xfrm>
              <a:off x="2179209" y="359433"/>
              <a:ext cx="547919" cy="26420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47" name="직선 화살표 연결선 46">
              <a:extLst>
                <a:ext uri="{FF2B5EF4-FFF2-40B4-BE49-F238E27FC236}">
                  <a16:creationId xmlns:a16="http://schemas.microsoft.com/office/drawing/2014/main" id="{86E592BE-01B7-D6F9-4777-023CB7AC1208}"/>
                </a:ext>
              </a:extLst>
            </p:cNvPr>
            <p:cNvCxnSpPr/>
            <p:nvPr/>
          </p:nvCxnSpPr>
          <p:spPr>
            <a:xfrm>
              <a:off x="1887448" y="1018705"/>
              <a:ext cx="423545"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직선 화살표 연결선 47">
              <a:extLst>
                <a:ext uri="{FF2B5EF4-FFF2-40B4-BE49-F238E27FC236}">
                  <a16:creationId xmlns:a16="http://schemas.microsoft.com/office/drawing/2014/main" id="{86BB462D-C358-EEF0-BF25-76C51941E188}"/>
                </a:ext>
              </a:extLst>
            </p:cNvPr>
            <p:cNvCxnSpPr>
              <a:cxnSpLocks/>
            </p:cNvCxnSpPr>
            <p:nvPr/>
          </p:nvCxnSpPr>
          <p:spPr>
            <a:xfrm>
              <a:off x="2935940" y="1025811"/>
              <a:ext cx="5297620" cy="21394"/>
            </a:xfrm>
            <a:prstGeom prst="straightConnector1">
              <a:avLst/>
            </a:prstGeom>
            <a:ln w="127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직선 화살표 연결선 48">
              <a:extLst>
                <a:ext uri="{FF2B5EF4-FFF2-40B4-BE49-F238E27FC236}">
                  <a16:creationId xmlns:a16="http://schemas.microsoft.com/office/drawing/2014/main" id="{854BC768-A5E3-5211-5326-CBA49335B4CA}"/>
                </a:ext>
              </a:extLst>
            </p:cNvPr>
            <p:cNvCxnSpPr>
              <a:cxnSpLocks/>
            </p:cNvCxnSpPr>
            <p:nvPr/>
          </p:nvCxnSpPr>
          <p:spPr>
            <a:xfrm>
              <a:off x="2410119" y="1565782"/>
              <a:ext cx="0" cy="198835"/>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0" name="직사각형 49">
              <a:extLst>
                <a:ext uri="{FF2B5EF4-FFF2-40B4-BE49-F238E27FC236}">
                  <a16:creationId xmlns:a16="http://schemas.microsoft.com/office/drawing/2014/main" id="{4266F1CF-7C3D-7755-D41E-75A308D7736C}"/>
                </a:ext>
              </a:extLst>
            </p:cNvPr>
            <p:cNvSpPr/>
            <p:nvPr/>
          </p:nvSpPr>
          <p:spPr>
            <a:xfrm>
              <a:off x="2267627" y="1892258"/>
              <a:ext cx="289621"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51" name="TextBox 18">
              <a:extLst>
                <a:ext uri="{FF2B5EF4-FFF2-40B4-BE49-F238E27FC236}">
                  <a16:creationId xmlns:a16="http://schemas.microsoft.com/office/drawing/2014/main" id="{DDEDC6CF-DB9D-8D10-DD35-990F7AFF9733}"/>
                </a:ext>
              </a:extLst>
            </p:cNvPr>
            <p:cNvSpPr txBox="1"/>
            <p:nvPr/>
          </p:nvSpPr>
          <p:spPr>
            <a:xfrm>
              <a:off x="2131973" y="1682829"/>
              <a:ext cx="546147" cy="31685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52" name="TextBox 19">
              <a:extLst>
                <a:ext uri="{FF2B5EF4-FFF2-40B4-BE49-F238E27FC236}">
                  <a16:creationId xmlns:a16="http://schemas.microsoft.com/office/drawing/2014/main" id="{A2BBB0CD-B80C-A425-5507-C45D4DD87F93}"/>
                </a:ext>
              </a:extLst>
            </p:cNvPr>
            <p:cNvSpPr txBox="1"/>
            <p:nvPr/>
          </p:nvSpPr>
          <p:spPr>
            <a:xfrm rot="16200000">
              <a:off x="1787485" y="1956731"/>
              <a:ext cx="723037" cy="35008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320x320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53" name="직선 화살표 연결선 52">
              <a:extLst>
                <a:ext uri="{FF2B5EF4-FFF2-40B4-BE49-F238E27FC236}">
                  <a16:creationId xmlns:a16="http://schemas.microsoft.com/office/drawing/2014/main" id="{7F92D117-3A17-01E0-0B40-8B248004CD8A}"/>
                </a:ext>
              </a:extLst>
            </p:cNvPr>
            <p:cNvCxnSpPr>
              <a:cxnSpLocks/>
            </p:cNvCxnSpPr>
            <p:nvPr/>
          </p:nvCxnSpPr>
          <p:spPr>
            <a:xfrm>
              <a:off x="3604188" y="2151721"/>
              <a:ext cx="3873890" cy="0"/>
            </a:xfrm>
            <a:prstGeom prst="straightConnector1">
              <a:avLst/>
            </a:prstGeom>
            <a:ln w="127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4" name="직사각형 53">
              <a:extLst>
                <a:ext uri="{FF2B5EF4-FFF2-40B4-BE49-F238E27FC236}">
                  <a16:creationId xmlns:a16="http://schemas.microsoft.com/office/drawing/2014/main" id="{0A67F4B4-85BF-4FB5-CB7A-0629A7249FB6}"/>
                </a:ext>
              </a:extLst>
            </p:cNvPr>
            <p:cNvSpPr/>
            <p:nvPr/>
          </p:nvSpPr>
          <p:spPr>
            <a:xfrm>
              <a:off x="2915430" y="2635670"/>
              <a:ext cx="444625"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55" name="TextBox 22">
              <a:extLst>
                <a:ext uri="{FF2B5EF4-FFF2-40B4-BE49-F238E27FC236}">
                  <a16:creationId xmlns:a16="http://schemas.microsoft.com/office/drawing/2014/main" id="{B0093CFA-A9E0-0F5D-C181-2F6E1C8EEA00}"/>
                </a:ext>
              </a:extLst>
            </p:cNvPr>
            <p:cNvSpPr txBox="1"/>
            <p:nvPr/>
          </p:nvSpPr>
          <p:spPr>
            <a:xfrm rot="16200000">
              <a:off x="2422558" y="2697650"/>
              <a:ext cx="725176" cy="358691"/>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160x160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56" name="TextBox 23">
              <a:extLst>
                <a:ext uri="{FF2B5EF4-FFF2-40B4-BE49-F238E27FC236}">
                  <a16:creationId xmlns:a16="http://schemas.microsoft.com/office/drawing/2014/main" id="{4C967317-E36E-E4FA-8A2F-4C20DC45FF4C}"/>
                </a:ext>
              </a:extLst>
            </p:cNvPr>
            <p:cNvSpPr txBox="1"/>
            <p:nvPr/>
          </p:nvSpPr>
          <p:spPr>
            <a:xfrm>
              <a:off x="2853154" y="3050734"/>
              <a:ext cx="761665" cy="35263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256</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57" name="직사각형 56">
              <a:extLst>
                <a:ext uri="{FF2B5EF4-FFF2-40B4-BE49-F238E27FC236}">
                  <a16:creationId xmlns:a16="http://schemas.microsoft.com/office/drawing/2014/main" id="{4F9AAD9E-111E-7E4B-0F72-37770084BC2F}"/>
                </a:ext>
              </a:extLst>
            </p:cNvPr>
            <p:cNvSpPr/>
            <p:nvPr/>
          </p:nvSpPr>
          <p:spPr>
            <a:xfrm>
              <a:off x="3548503" y="3275108"/>
              <a:ext cx="728894"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58" name="TextBox 25">
              <a:extLst>
                <a:ext uri="{FF2B5EF4-FFF2-40B4-BE49-F238E27FC236}">
                  <a16:creationId xmlns:a16="http://schemas.microsoft.com/office/drawing/2014/main" id="{384F5F15-F11A-8D20-8FD7-BB2DE2EB22EC}"/>
                </a:ext>
              </a:extLst>
            </p:cNvPr>
            <p:cNvSpPr txBox="1"/>
            <p:nvPr/>
          </p:nvSpPr>
          <p:spPr>
            <a:xfrm rot="16200000">
              <a:off x="3136342" y="3326357"/>
              <a:ext cx="627843" cy="337053"/>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80x80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59" name="TextBox 26">
              <a:extLst>
                <a:ext uri="{FF2B5EF4-FFF2-40B4-BE49-F238E27FC236}">
                  <a16:creationId xmlns:a16="http://schemas.microsoft.com/office/drawing/2014/main" id="{41216970-35DC-0224-AD45-6D05F4EAD78D}"/>
                </a:ext>
              </a:extLst>
            </p:cNvPr>
            <p:cNvSpPr txBox="1"/>
            <p:nvPr/>
          </p:nvSpPr>
          <p:spPr>
            <a:xfrm>
              <a:off x="3521928" y="3705164"/>
              <a:ext cx="596507" cy="297924"/>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512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60" name="직선 화살표 연결선 59">
              <a:extLst>
                <a:ext uri="{FF2B5EF4-FFF2-40B4-BE49-F238E27FC236}">
                  <a16:creationId xmlns:a16="http://schemas.microsoft.com/office/drawing/2014/main" id="{511A2D25-9649-7557-8AB5-ED75FF6BB485}"/>
                </a:ext>
              </a:extLst>
            </p:cNvPr>
            <p:cNvCxnSpPr>
              <a:cxnSpLocks/>
            </p:cNvCxnSpPr>
            <p:nvPr/>
          </p:nvCxnSpPr>
          <p:spPr>
            <a:xfrm>
              <a:off x="3134409" y="2385501"/>
              <a:ext cx="0" cy="247447"/>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직선 화살표 연결선 60">
              <a:extLst>
                <a:ext uri="{FF2B5EF4-FFF2-40B4-BE49-F238E27FC236}">
                  <a16:creationId xmlns:a16="http://schemas.microsoft.com/office/drawing/2014/main" id="{AF8E7AA7-371A-6E6F-40DA-B1ED33C5C593}"/>
                </a:ext>
              </a:extLst>
            </p:cNvPr>
            <p:cNvCxnSpPr>
              <a:cxnSpLocks/>
            </p:cNvCxnSpPr>
            <p:nvPr/>
          </p:nvCxnSpPr>
          <p:spPr>
            <a:xfrm>
              <a:off x="2641682" y="2130880"/>
              <a:ext cx="29425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TextBox 29">
              <a:extLst>
                <a:ext uri="{FF2B5EF4-FFF2-40B4-BE49-F238E27FC236}">
                  <a16:creationId xmlns:a16="http://schemas.microsoft.com/office/drawing/2014/main" id="{3E8F1CFB-38BF-A033-28A6-3C89200B3387}"/>
                </a:ext>
              </a:extLst>
            </p:cNvPr>
            <p:cNvSpPr txBox="1"/>
            <p:nvPr/>
          </p:nvSpPr>
          <p:spPr>
            <a:xfrm rot="16200000">
              <a:off x="5939397" y="3443617"/>
              <a:ext cx="627843" cy="54735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80x80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63" name="TextBox 30">
              <a:extLst>
                <a:ext uri="{FF2B5EF4-FFF2-40B4-BE49-F238E27FC236}">
                  <a16:creationId xmlns:a16="http://schemas.microsoft.com/office/drawing/2014/main" id="{C8828405-EC5A-3791-0AAB-05DFEB65870B}"/>
                </a:ext>
              </a:extLst>
            </p:cNvPr>
            <p:cNvSpPr txBox="1"/>
            <p:nvPr/>
          </p:nvSpPr>
          <p:spPr>
            <a:xfrm>
              <a:off x="6382288" y="3085782"/>
              <a:ext cx="435410" cy="158298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512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64" name="직선 화살표 연결선 63">
              <a:extLst>
                <a:ext uri="{FF2B5EF4-FFF2-40B4-BE49-F238E27FC236}">
                  <a16:creationId xmlns:a16="http://schemas.microsoft.com/office/drawing/2014/main" id="{0101535F-8E26-C846-9061-4386798DB246}"/>
                </a:ext>
              </a:extLst>
            </p:cNvPr>
            <p:cNvCxnSpPr>
              <a:cxnSpLocks/>
              <a:stCxn id="57" idx="3"/>
            </p:cNvCxnSpPr>
            <p:nvPr/>
          </p:nvCxnSpPr>
          <p:spPr>
            <a:xfrm flipV="1">
              <a:off x="4277397" y="3502853"/>
              <a:ext cx="1981910" cy="11873"/>
            </a:xfrm>
            <a:prstGeom prst="straightConnector1">
              <a:avLst/>
            </a:prstGeom>
            <a:ln w="127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5" name="직사각형 64">
              <a:extLst>
                <a:ext uri="{FF2B5EF4-FFF2-40B4-BE49-F238E27FC236}">
                  <a16:creationId xmlns:a16="http://schemas.microsoft.com/office/drawing/2014/main" id="{81573749-2A24-7E57-B661-86EB5B7BB6B4}"/>
                </a:ext>
              </a:extLst>
            </p:cNvPr>
            <p:cNvSpPr/>
            <p:nvPr/>
          </p:nvSpPr>
          <p:spPr>
            <a:xfrm>
              <a:off x="4334148" y="4072811"/>
              <a:ext cx="1764738" cy="265265"/>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66" name="TextBox 33">
              <a:extLst>
                <a:ext uri="{FF2B5EF4-FFF2-40B4-BE49-F238E27FC236}">
                  <a16:creationId xmlns:a16="http://schemas.microsoft.com/office/drawing/2014/main" id="{BCCACFDD-5EEB-4705-8397-0A59EC9856B2}"/>
                </a:ext>
              </a:extLst>
            </p:cNvPr>
            <p:cNvSpPr txBox="1"/>
            <p:nvPr/>
          </p:nvSpPr>
          <p:spPr>
            <a:xfrm>
              <a:off x="4954219" y="3872712"/>
              <a:ext cx="714688" cy="25727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1024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67" name="TextBox 34">
              <a:extLst>
                <a:ext uri="{FF2B5EF4-FFF2-40B4-BE49-F238E27FC236}">
                  <a16:creationId xmlns:a16="http://schemas.microsoft.com/office/drawing/2014/main" id="{2F8C15B4-4BE0-34F4-731F-937DAFF165FB}"/>
                </a:ext>
              </a:extLst>
            </p:cNvPr>
            <p:cNvSpPr txBox="1"/>
            <p:nvPr/>
          </p:nvSpPr>
          <p:spPr>
            <a:xfrm rot="16200000">
              <a:off x="3428680" y="4031793"/>
              <a:ext cx="569017" cy="382573"/>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40x40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68" name="직선 화살표 연결선 67">
              <a:extLst>
                <a:ext uri="{FF2B5EF4-FFF2-40B4-BE49-F238E27FC236}">
                  <a16:creationId xmlns:a16="http://schemas.microsoft.com/office/drawing/2014/main" id="{192C2EE4-2523-D4EC-F4F5-DE455B5B34D5}"/>
                </a:ext>
              </a:extLst>
            </p:cNvPr>
            <p:cNvCxnSpPr>
              <a:cxnSpLocks/>
            </p:cNvCxnSpPr>
            <p:nvPr/>
          </p:nvCxnSpPr>
          <p:spPr>
            <a:xfrm>
              <a:off x="3960017" y="3801444"/>
              <a:ext cx="0" cy="358709"/>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직선 화살표 연결선 69">
              <a:extLst>
                <a:ext uri="{FF2B5EF4-FFF2-40B4-BE49-F238E27FC236}">
                  <a16:creationId xmlns:a16="http://schemas.microsoft.com/office/drawing/2014/main" id="{8E12CEE8-D00F-EE7A-4388-68FC669E3947}"/>
                </a:ext>
              </a:extLst>
            </p:cNvPr>
            <p:cNvCxnSpPr>
              <a:cxnSpLocks/>
            </p:cNvCxnSpPr>
            <p:nvPr/>
          </p:nvCxnSpPr>
          <p:spPr>
            <a:xfrm>
              <a:off x="4009678" y="4186890"/>
              <a:ext cx="29425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직선 화살표 연결선 70">
              <a:extLst>
                <a:ext uri="{FF2B5EF4-FFF2-40B4-BE49-F238E27FC236}">
                  <a16:creationId xmlns:a16="http://schemas.microsoft.com/office/drawing/2014/main" id="{E770826C-67A4-B98B-DE9D-16CDE46DA43F}"/>
                </a:ext>
              </a:extLst>
            </p:cNvPr>
            <p:cNvCxnSpPr>
              <a:cxnSpLocks/>
            </p:cNvCxnSpPr>
            <p:nvPr/>
          </p:nvCxnSpPr>
          <p:spPr>
            <a:xfrm>
              <a:off x="6120519" y="4205443"/>
              <a:ext cx="406507"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직선 화살표 연결선 71">
              <a:extLst>
                <a:ext uri="{FF2B5EF4-FFF2-40B4-BE49-F238E27FC236}">
                  <a16:creationId xmlns:a16="http://schemas.microsoft.com/office/drawing/2014/main" id="{1AADC040-626E-39C8-22A1-63F072909997}"/>
                </a:ext>
              </a:extLst>
            </p:cNvPr>
            <p:cNvCxnSpPr>
              <a:cxnSpLocks/>
            </p:cNvCxnSpPr>
            <p:nvPr/>
          </p:nvCxnSpPr>
          <p:spPr>
            <a:xfrm flipH="1" flipV="1">
              <a:off x="6527026" y="3742471"/>
              <a:ext cx="2568" cy="462972"/>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39">
              <a:extLst>
                <a:ext uri="{FF2B5EF4-FFF2-40B4-BE49-F238E27FC236}">
                  <a16:creationId xmlns:a16="http://schemas.microsoft.com/office/drawing/2014/main" id="{7CE2435E-1965-8E5B-6CF4-9909A0E182A1}"/>
                </a:ext>
              </a:extLst>
            </p:cNvPr>
            <p:cNvSpPr txBox="1"/>
            <p:nvPr/>
          </p:nvSpPr>
          <p:spPr>
            <a:xfrm rot="16200000">
              <a:off x="6623330" y="2661571"/>
              <a:ext cx="739081" cy="162729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160x160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74" name="직선 화살표 연결선 73">
              <a:extLst>
                <a:ext uri="{FF2B5EF4-FFF2-40B4-BE49-F238E27FC236}">
                  <a16:creationId xmlns:a16="http://schemas.microsoft.com/office/drawing/2014/main" id="{A5EC360A-FAF2-1343-9507-761C4556B972}"/>
                </a:ext>
              </a:extLst>
            </p:cNvPr>
            <p:cNvCxnSpPr>
              <a:cxnSpLocks/>
            </p:cNvCxnSpPr>
            <p:nvPr/>
          </p:nvCxnSpPr>
          <p:spPr>
            <a:xfrm flipV="1">
              <a:off x="7228064" y="3086089"/>
              <a:ext cx="1770" cy="408209"/>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5" name="직사각형 74">
              <a:extLst>
                <a:ext uri="{FF2B5EF4-FFF2-40B4-BE49-F238E27FC236}">
                  <a16:creationId xmlns:a16="http://schemas.microsoft.com/office/drawing/2014/main" id="{4438FFFE-F987-9603-3F63-346D7298E2BF}"/>
                </a:ext>
              </a:extLst>
            </p:cNvPr>
            <p:cNvSpPr/>
            <p:nvPr/>
          </p:nvSpPr>
          <p:spPr>
            <a:xfrm>
              <a:off x="6236181" y="3269171"/>
              <a:ext cx="728894"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76" name="직사각형 75">
              <a:extLst>
                <a:ext uri="{FF2B5EF4-FFF2-40B4-BE49-F238E27FC236}">
                  <a16:creationId xmlns:a16="http://schemas.microsoft.com/office/drawing/2014/main" id="{6AC23BCC-811B-8045-35CC-4C6130E4204A}"/>
                </a:ext>
              </a:extLst>
            </p:cNvPr>
            <p:cNvSpPr/>
            <p:nvPr/>
          </p:nvSpPr>
          <p:spPr>
            <a:xfrm>
              <a:off x="6946852" y="2588655"/>
              <a:ext cx="444625"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77" name="TextBox 43">
              <a:extLst>
                <a:ext uri="{FF2B5EF4-FFF2-40B4-BE49-F238E27FC236}">
                  <a16:creationId xmlns:a16="http://schemas.microsoft.com/office/drawing/2014/main" id="{6F68F2E1-7300-15F4-48E9-9660AC26AB0B}"/>
                </a:ext>
              </a:extLst>
            </p:cNvPr>
            <p:cNvSpPr txBox="1"/>
            <p:nvPr/>
          </p:nvSpPr>
          <p:spPr>
            <a:xfrm>
              <a:off x="6913603" y="2371798"/>
              <a:ext cx="613638" cy="29570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256</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78" name="직선 화살표 연결선 77">
              <a:extLst>
                <a:ext uri="{FF2B5EF4-FFF2-40B4-BE49-F238E27FC236}">
                  <a16:creationId xmlns:a16="http://schemas.microsoft.com/office/drawing/2014/main" id="{CB2FD5AC-88F1-E731-06D3-EACEC8D3AC86}"/>
                </a:ext>
              </a:extLst>
            </p:cNvPr>
            <p:cNvCxnSpPr>
              <a:cxnSpLocks/>
            </p:cNvCxnSpPr>
            <p:nvPr/>
          </p:nvCxnSpPr>
          <p:spPr>
            <a:xfrm flipV="1">
              <a:off x="7916422" y="2405258"/>
              <a:ext cx="0" cy="140418"/>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79" name="직사각형 78">
              <a:extLst>
                <a:ext uri="{FF2B5EF4-FFF2-40B4-BE49-F238E27FC236}">
                  <a16:creationId xmlns:a16="http://schemas.microsoft.com/office/drawing/2014/main" id="{E06641F9-ED4F-BEDB-4F32-793314F971B4}"/>
                </a:ext>
              </a:extLst>
            </p:cNvPr>
            <p:cNvSpPr/>
            <p:nvPr/>
          </p:nvSpPr>
          <p:spPr>
            <a:xfrm>
              <a:off x="7788946" y="1898713"/>
              <a:ext cx="289621"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80" name="TextBox 46">
              <a:extLst>
                <a:ext uri="{FF2B5EF4-FFF2-40B4-BE49-F238E27FC236}">
                  <a16:creationId xmlns:a16="http://schemas.microsoft.com/office/drawing/2014/main" id="{C2A18B12-D747-2E15-44A5-C4979C3464CD}"/>
                </a:ext>
              </a:extLst>
            </p:cNvPr>
            <p:cNvSpPr txBox="1"/>
            <p:nvPr/>
          </p:nvSpPr>
          <p:spPr>
            <a:xfrm>
              <a:off x="8349734" y="1681912"/>
              <a:ext cx="653836" cy="27224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81" name="TextBox 47">
              <a:extLst>
                <a:ext uri="{FF2B5EF4-FFF2-40B4-BE49-F238E27FC236}">
                  <a16:creationId xmlns:a16="http://schemas.microsoft.com/office/drawing/2014/main" id="{2E51C70B-7A74-776E-8D51-F290057D4F3E}"/>
                </a:ext>
              </a:extLst>
            </p:cNvPr>
            <p:cNvSpPr txBox="1"/>
            <p:nvPr/>
          </p:nvSpPr>
          <p:spPr>
            <a:xfrm rot="16200000">
              <a:off x="7332164" y="1943177"/>
              <a:ext cx="738011" cy="347906"/>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320x320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82" name="직사각형 81">
              <a:extLst>
                <a:ext uri="{FF2B5EF4-FFF2-40B4-BE49-F238E27FC236}">
                  <a16:creationId xmlns:a16="http://schemas.microsoft.com/office/drawing/2014/main" id="{DBB90325-2913-FB35-050F-2C633F32C677}"/>
                </a:ext>
              </a:extLst>
            </p:cNvPr>
            <p:cNvSpPr/>
            <p:nvPr/>
          </p:nvSpPr>
          <p:spPr>
            <a:xfrm>
              <a:off x="2992154" y="1891263"/>
              <a:ext cx="289621"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83" name="TextBox 49">
              <a:extLst>
                <a:ext uri="{FF2B5EF4-FFF2-40B4-BE49-F238E27FC236}">
                  <a16:creationId xmlns:a16="http://schemas.microsoft.com/office/drawing/2014/main" id="{84D549E6-50F3-CD3F-4101-DC546E75C91B}"/>
                </a:ext>
              </a:extLst>
            </p:cNvPr>
            <p:cNvSpPr txBox="1"/>
            <p:nvPr/>
          </p:nvSpPr>
          <p:spPr>
            <a:xfrm rot="16200000">
              <a:off x="6491966" y="2623780"/>
              <a:ext cx="739081" cy="44502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160x160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84" name="직사각형 83">
              <a:extLst>
                <a:ext uri="{FF2B5EF4-FFF2-40B4-BE49-F238E27FC236}">
                  <a16:creationId xmlns:a16="http://schemas.microsoft.com/office/drawing/2014/main" id="{DC677032-DEBD-6753-11D9-A7D31A09F1C6}"/>
                </a:ext>
              </a:extLst>
            </p:cNvPr>
            <p:cNvSpPr/>
            <p:nvPr/>
          </p:nvSpPr>
          <p:spPr>
            <a:xfrm>
              <a:off x="7694110" y="2571593"/>
              <a:ext cx="444625"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85" name="직사각형 84">
              <a:extLst>
                <a:ext uri="{FF2B5EF4-FFF2-40B4-BE49-F238E27FC236}">
                  <a16:creationId xmlns:a16="http://schemas.microsoft.com/office/drawing/2014/main" id="{6E8C66BA-72D1-F9A8-3F58-317F451F4550}"/>
                </a:ext>
              </a:extLst>
            </p:cNvPr>
            <p:cNvSpPr/>
            <p:nvPr/>
          </p:nvSpPr>
          <p:spPr>
            <a:xfrm>
              <a:off x="3690847" y="2633376"/>
              <a:ext cx="444625"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cxnSp>
          <p:nvCxnSpPr>
            <p:cNvPr id="86" name="직선 화살표 연결선 85">
              <a:extLst>
                <a:ext uri="{FF2B5EF4-FFF2-40B4-BE49-F238E27FC236}">
                  <a16:creationId xmlns:a16="http://schemas.microsoft.com/office/drawing/2014/main" id="{C1C00724-A71A-F4A5-07B0-C84FD4A39C02}"/>
                </a:ext>
              </a:extLst>
            </p:cNvPr>
            <p:cNvCxnSpPr>
              <a:cxnSpLocks/>
            </p:cNvCxnSpPr>
            <p:nvPr/>
          </p:nvCxnSpPr>
          <p:spPr>
            <a:xfrm>
              <a:off x="3908704" y="3127802"/>
              <a:ext cx="1451" cy="135826"/>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7" name="TextBox 53">
              <a:extLst>
                <a:ext uri="{FF2B5EF4-FFF2-40B4-BE49-F238E27FC236}">
                  <a16:creationId xmlns:a16="http://schemas.microsoft.com/office/drawing/2014/main" id="{AFA6D42C-0FA4-D901-C123-304A3CD2F0B4}"/>
                </a:ext>
              </a:extLst>
            </p:cNvPr>
            <p:cNvSpPr txBox="1"/>
            <p:nvPr/>
          </p:nvSpPr>
          <p:spPr>
            <a:xfrm>
              <a:off x="3645747" y="2409247"/>
              <a:ext cx="631648" cy="26584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256</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88" name="TextBox 54">
              <a:extLst>
                <a:ext uri="{FF2B5EF4-FFF2-40B4-BE49-F238E27FC236}">
                  <a16:creationId xmlns:a16="http://schemas.microsoft.com/office/drawing/2014/main" id="{F55B2B66-407A-EAC5-8968-BB438009A14D}"/>
                </a:ext>
              </a:extLst>
            </p:cNvPr>
            <p:cNvSpPr txBox="1"/>
            <p:nvPr/>
          </p:nvSpPr>
          <p:spPr>
            <a:xfrm rot="16200000">
              <a:off x="3933448" y="2727045"/>
              <a:ext cx="665992" cy="35928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160x160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89" name="직선 화살표 연결선 88">
              <a:extLst>
                <a:ext uri="{FF2B5EF4-FFF2-40B4-BE49-F238E27FC236}">
                  <a16:creationId xmlns:a16="http://schemas.microsoft.com/office/drawing/2014/main" id="{19F5F3D0-A57C-FEF4-F19F-935A7D033379}"/>
                </a:ext>
              </a:extLst>
            </p:cNvPr>
            <p:cNvCxnSpPr>
              <a:cxnSpLocks/>
            </p:cNvCxnSpPr>
            <p:nvPr/>
          </p:nvCxnSpPr>
          <p:spPr>
            <a:xfrm>
              <a:off x="3360055" y="2896818"/>
              <a:ext cx="29425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직사각형 89">
              <a:extLst>
                <a:ext uri="{FF2B5EF4-FFF2-40B4-BE49-F238E27FC236}">
                  <a16:creationId xmlns:a16="http://schemas.microsoft.com/office/drawing/2014/main" id="{64CAD7B2-51A7-DD01-22A7-BCB284A69370}"/>
                </a:ext>
              </a:extLst>
            </p:cNvPr>
            <p:cNvSpPr/>
            <p:nvPr/>
          </p:nvSpPr>
          <p:spPr>
            <a:xfrm>
              <a:off x="8489240" y="1885578"/>
              <a:ext cx="289621" cy="47923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91" name="TextBox 57">
              <a:extLst>
                <a:ext uri="{FF2B5EF4-FFF2-40B4-BE49-F238E27FC236}">
                  <a16:creationId xmlns:a16="http://schemas.microsoft.com/office/drawing/2014/main" id="{57D87325-0F16-D28C-60CB-9895143D2F3B}"/>
                </a:ext>
              </a:extLst>
            </p:cNvPr>
            <p:cNvSpPr txBox="1"/>
            <p:nvPr/>
          </p:nvSpPr>
          <p:spPr>
            <a:xfrm>
              <a:off x="7660035" y="3027931"/>
              <a:ext cx="647490" cy="346664"/>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256</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92" name="TextBox 58">
              <a:extLst>
                <a:ext uri="{FF2B5EF4-FFF2-40B4-BE49-F238E27FC236}">
                  <a16:creationId xmlns:a16="http://schemas.microsoft.com/office/drawing/2014/main" id="{936B2C98-E539-CBCC-D4CB-5BE0DE4E2187}"/>
                </a:ext>
              </a:extLst>
            </p:cNvPr>
            <p:cNvSpPr txBox="1"/>
            <p:nvPr/>
          </p:nvSpPr>
          <p:spPr>
            <a:xfrm>
              <a:off x="7660033" y="1683521"/>
              <a:ext cx="585841" cy="334736"/>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93" name="TextBox 59">
              <a:extLst>
                <a:ext uri="{FF2B5EF4-FFF2-40B4-BE49-F238E27FC236}">
                  <a16:creationId xmlns:a16="http://schemas.microsoft.com/office/drawing/2014/main" id="{B1DD2649-0103-9AF1-6FBD-652F84630BA1}"/>
                </a:ext>
              </a:extLst>
            </p:cNvPr>
            <p:cNvSpPr txBox="1"/>
            <p:nvPr/>
          </p:nvSpPr>
          <p:spPr>
            <a:xfrm rot="16200000">
              <a:off x="8575098" y="1931090"/>
              <a:ext cx="711271" cy="38061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320x320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94" name="직선 화살표 연결선 93">
              <a:extLst>
                <a:ext uri="{FF2B5EF4-FFF2-40B4-BE49-F238E27FC236}">
                  <a16:creationId xmlns:a16="http://schemas.microsoft.com/office/drawing/2014/main" id="{5A16138D-73C6-EC2B-D686-6D5C93F2C822}"/>
                </a:ext>
              </a:extLst>
            </p:cNvPr>
            <p:cNvCxnSpPr>
              <a:cxnSpLocks/>
            </p:cNvCxnSpPr>
            <p:nvPr/>
          </p:nvCxnSpPr>
          <p:spPr>
            <a:xfrm flipV="1">
              <a:off x="8636616" y="1565782"/>
              <a:ext cx="4141" cy="185458"/>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95" name="직선 화살표 연결선 94">
              <a:extLst>
                <a:ext uri="{FF2B5EF4-FFF2-40B4-BE49-F238E27FC236}">
                  <a16:creationId xmlns:a16="http://schemas.microsoft.com/office/drawing/2014/main" id="{35AF88FE-26AF-04A0-6AF1-8D38749BD56F}"/>
                </a:ext>
              </a:extLst>
            </p:cNvPr>
            <p:cNvCxnSpPr>
              <a:cxnSpLocks/>
            </p:cNvCxnSpPr>
            <p:nvPr/>
          </p:nvCxnSpPr>
          <p:spPr>
            <a:xfrm>
              <a:off x="8089455" y="4186890"/>
              <a:ext cx="222744"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96" name="직선 화살표 연결선 95">
              <a:extLst>
                <a:ext uri="{FF2B5EF4-FFF2-40B4-BE49-F238E27FC236}">
                  <a16:creationId xmlns:a16="http://schemas.microsoft.com/office/drawing/2014/main" id="{DAD9459C-461A-0688-EEB7-8BA59E2F3208}"/>
                </a:ext>
              </a:extLst>
            </p:cNvPr>
            <p:cNvCxnSpPr>
              <a:cxnSpLocks/>
            </p:cNvCxnSpPr>
            <p:nvPr/>
          </p:nvCxnSpPr>
          <p:spPr>
            <a:xfrm>
              <a:off x="8091599" y="4072811"/>
              <a:ext cx="2206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직선 화살표 연결선 96">
              <a:extLst>
                <a:ext uri="{FF2B5EF4-FFF2-40B4-BE49-F238E27FC236}">
                  <a16:creationId xmlns:a16="http://schemas.microsoft.com/office/drawing/2014/main" id="{F10CC4C4-6D24-13F8-4911-10D62AB16EAF}"/>
                </a:ext>
              </a:extLst>
            </p:cNvPr>
            <p:cNvCxnSpPr>
              <a:cxnSpLocks/>
            </p:cNvCxnSpPr>
            <p:nvPr/>
          </p:nvCxnSpPr>
          <p:spPr>
            <a:xfrm>
              <a:off x="8091599" y="3938473"/>
              <a:ext cx="220600" cy="0"/>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8" name="직선 화살표 연결선 97">
              <a:extLst>
                <a:ext uri="{FF2B5EF4-FFF2-40B4-BE49-F238E27FC236}">
                  <a16:creationId xmlns:a16="http://schemas.microsoft.com/office/drawing/2014/main" id="{9AA86632-1EA9-BFEC-05C4-E5005DE2CB58}"/>
                </a:ext>
              </a:extLst>
            </p:cNvPr>
            <p:cNvCxnSpPr>
              <a:cxnSpLocks/>
            </p:cNvCxnSpPr>
            <p:nvPr/>
          </p:nvCxnSpPr>
          <p:spPr>
            <a:xfrm>
              <a:off x="8089455" y="3807659"/>
              <a:ext cx="222744" cy="0"/>
            </a:xfrm>
            <a:prstGeom prst="straightConnector1">
              <a:avLst/>
            </a:prstGeom>
            <a:ln w="127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9" name="직사각형 98">
              <a:extLst>
                <a:ext uri="{FF2B5EF4-FFF2-40B4-BE49-F238E27FC236}">
                  <a16:creationId xmlns:a16="http://schemas.microsoft.com/office/drawing/2014/main" id="{07883C86-BCFB-8A77-C3F8-93F602E1994B}"/>
                </a:ext>
              </a:extLst>
            </p:cNvPr>
            <p:cNvSpPr/>
            <p:nvPr/>
          </p:nvSpPr>
          <p:spPr>
            <a:xfrm>
              <a:off x="8481241" y="571237"/>
              <a:ext cx="261447"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00" name="TextBox 66">
              <a:extLst>
                <a:ext uri="{FF2B5EF4-FFF2-40B4-BE49-F238E27FC236}">
                  <a16:creationId xmlns:a16="http://schemas.microsoft.com/office/drawing/2014/main" id="{BFDBB127-7302-32BE-961F-81729BF5DEB3}"/>
                </a:ext>
              </a:extLst>
            </p:cNvPr>
            <p:cNvSpPr txBox="1"/>
            <p:nvPr/>
          </p:nvSpPr>
          <p:spPr>
            <a:xfrm rot="16200000">
              <a:off x="7991520" y="1013671"/>
              <a:ext cx="714481" cy="39012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1" name="TextBox 67">
              <a:extLst>
                <a:ext uri="{FF2B5EF4-FFF2-40B4-BE49-F238E27FC236}">
                  <a16:creationId xmlns:a16="http://schemas.microsoft.com/office/drawing/2014/main" id="{0C71251C-7277-E060-3355-7F33012E17A5}"/>
                </a:ext>
              </a:extLst>
            </p:cNvPr>
            <p:cNvSpPr txBox="1"/>
            <p:nvPr/>
          </p:nvSpPr>
          <p:spPr>
            <a:xfrm>
              <a:off x="8326625" y="382355"/>
              <a:ext cx="603694" cy="290972"/>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2" name="직사각형 101">
              <a:extLst>
                <a:ext uri="{FF2B5EF4-FFF2-40B4-BE49-F238E27FC236}">
                  <a16:creationId xmlns:a16="http://schemas.microsoft.com/office/drawing/2014/main" id="{6028EBE7-679D-FB3F-7A73-60947631A66E}"/>
                </a:ext>
              </a:extLst>
            </p:cNvPr>
            <p:cNvSpPr/>
            <p:nvPr/>
          </p:nvSpPr>
          <p:spPr>
            <a:xfrm>
              <a:off x="9420010" y="560936"/>
              <a:ext cx="175011"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cxnSp>
          <p:nvCxnSpPr>
            <p:cNvPr id="103" name="직선 화살표 연결선 102">
              <a:extLst>
                <a:ext uri="{FF2B5EF4-FFF2-40B4-BE49-F238E27FC236}">
                  <a16:creationId xmlns:a16="http://schemas.microsoft.com/office/drawing/2014/main" id="{03F929DF-0D9E-7DA2-6FD0-0F6501CE2E35}"/>
                </a:ext>
              </a:extLst>
            </p:cNvPr>
            <p:cNvCxnSpPr>
              <a:cxnSpLocks/>
            </p:cNvCxnSpPr>
            <p:nvPr/>
          </p:nvCxnSpPr>
          <p:spPr>
            <a:xfrm>
              <a:off x="8096752" y="4324387"/>
              <a:ext cx="222744" cy="0"/>
            </a:xfrm>
            <a:prstGeom prst="straightConnector1">
              <a:avLst/>
            </a:prstGeom>
            <a:ln w="127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직선 화살표 연결선 103">
              <a:extLst>
                <a:ext uri="{FF2B5EF4-FFF2-40B4-BE49-F238E27FC236}">
                  <a16:creationId xmlns:a16="http://schemas.microsoft.com/office/drawing/2014/main" id="{4AA49B22-2AA4-CB45-D82B-0C7C3B325A3B}"/>
                </a:ext>
              </a:extLst>
            </p:cNvPr>
            <p:cNvCxnSpPr>
              <a:cxnSpLocks/>
            </p:cNvCxnSpPr>
            <p:nvPr/>
          </p:nvCxnSpPr>
          <p:spPr>
            <a:xfrm>
              <a:off x="9197266" y="1047205"/>
              <a:ext cx="222744" cy="0"/>
            </a:xfrm>
            <a:prstGeom prst="straightConnector1">
              <a:avLst/>
            </a:prstGeom>
            <a:ln w="127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5" name="TextBox 71">
              <a:extLst>
                <a:ext uri="{FF2B5EF4-FFF2-40B4-BE49-F238E27FC236}">
                  <a16:creationId xmlns:a16="http://schemas.microsoft.com/office/drawing/2014/main" id="{B4931F0E-11CF-4EE5-4095-899219F09F94}"/>
                </a:ext>
              </a:extLst>
            </p:cNvPr>
            <p:cNvSpPr txBox="1"/>
            <p:nvPr/>
          </p:nvSpPr>
          <p:spPr>
            <a:xfrm>
              <a:off x="9307265" y="377047"/>
              <a:ext cx="436508" cy="24878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6" name="직사각형 105">
              <a:extLst>
                <a:ext uri="{FF2B5EF4-FFF2-40B4-BE49-F238E27FC236}">
                  <a16:creationId xmlns:a16="http://schemas.microsoft.com/office/drawing/2014/main" id="{84E4EAD1-7681-94D1-E0BD-42DDAD89C8A6}"/>
                </a:ext>
              </a:extLst>
            </p:cNvPr>
            <p:cNvSpPr/>
            <p:nvPr/>
          </p:nvSpPr>
          <p:spPr>
            <a:xfrm>
              <a:off x="8985551" y="560936"/>
              <a:ext cx="194905"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07" name="TextBox 73">
              <a:extLst>
                <a:ext uri="{FF2B5EF4-FFF2-40B4-BE49-F238E27FC236}">
                  <a16:creationId xmlns:a16="http://schemas.microsoft.com/office/drawing/2014/main" id="{8572AC5E-C013-A699-D739-782F52507F14}"/>
                </a:ext>
              </a:extLst>
            </p:cNvPr>
            <p:cNvSpPr txBox="1"/>
            <p:nvPr/>
          </p:nvSpPr>
          <p:spPr>
            <a:xfrm rot="16200000">
              <a:off x="8568364" y="1151028"/>
              <a:ext cx="714481" cy="38948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8" name="TextBox 74">
              <a:extLst>
                <a:ext uri="{FF2B5EF4-FFF2-40B4-BE49-F238E27FC236}">
                  <a16:creationId xmlns:a16="http://schemas.microsoft.com/office/drawing/2014/main" id="{213A9C92-200B-1803-B63C-D9FEFED2D185}"/>
                </a:ext>
              </a:extLst>
            </p:cNvPr>
            <p:cNvSpPr txBox="1"/>
            <p:nvPr/>
          </p:nvSpPr>
          <p:spPr>
            <a:xfrm>
              <a:off x="8847337" y="371112"/>
              <a:ext cx="475736" cy="332360"/>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09" name="TextBox 75">
              <a:extLst>
                <a:ext uri="{FF2B5EF4-FFF2-40B4-BE49-F238E27FC236}">
                  <a16:creationId xmlns:a16="http://schemas.microsoft.com/office/drawing/2014/main" id="{8AF5E22F-D072-D409-C43F-6FA221D62980}"/>
                </a:ext>
              </a:extLst>
            </p:cNvPr>
            <p:cNvSpPr txBox="1"/>
            <p:nvPr/>
          </p:nvSpPr>
          <p:spPr>
            <a:xfrm rot="16200000">
              <a:off x="8974939" y="1173760"/>
              <a:ext cx="714481" cy="303529"/>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0" name="TextBox 76">
              <a:extLst>
                <a:ext uri="{FF2B5EF4-FFF2-40B4-BE49-F238E27FC236}">
                  <a16:creationId xmlns:a16="http://schemas.microsoft.com/office/drawing/2014/main" id="{D5C452DD-73C8-F15C-BB81-3A27BDF8B92E}"/>
                </a:ext>
              </a:extLst>
            </p:cNvPr>
            <p:cNvSpPr txBox="1"/>
            <p:nvPr/>
          </p:nvSpPr>
          <p:spPr>
            <a:xfrm>
              <a:off x="8325655" y="3962948"/>
              <a:ext cx="1658076" cy="644957"/>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Double CONV, ReLU</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1" name="TextBox 77">
              <a:extLst>
                <a:ext uri="{FF2B5EF4-FFF2-40B4-BE49-F238E27FC236}">
                  <a16:creationId xmlns:a16="http://schemas.microsoft.com/office/drawing/2014/main" id="{CA94794D-0D1B-6DA2-20F5-E8AA603332FC}"/>
                </a:ext>
              </a:extLst>
            </p:cNvPr>
            <p:cNvSpPr txBox="1"/>
            <p:nvPr/>
          </p:nvSpPr>
          <p:spPr>
            <a:xfrm>
              <a:off x="8340888" y="3841021"/>
              <a:ext cx="1410684" cy="288202"/>
            </a:xfrm>
            <a:prstGeom prst="rect">
              <a:avLst/>
            </a:prstGeom>
            <a:noFill/>
          </p:spPr>
          <p:txBody>
            <a:bodyPr wrap="square" rtlCol="0">
              <a:noAutofit/>
            </a:bodyPr>
            <a:lstStyle/>
            <a:p>
              <a:pPr algn="just" latinLnBrk="1">
                <a:lnSpc>
                  <a:spcPct val="107000"/>
                </a:lnSpc>
                <a:spcAft>
                  <a:spcPts val="800"/>
                </a:spcAft>
              </a:pPr>
              <a:r>
                <a:rPr lang="en-US" sz="500" kern="1200">
                  <a:solidFill>
                    <a:srgbClr val="FF0000"/>
                  </a:solidFill>
                  <a:effectLst/>
                  <a:latin typeface="Times New Roman" panose="02020603050405020304" pitchFamily="18" charset="0"/>
                  <a:ea typeface="맑은 고딕" panose="020B0503020000020004" pitchFamily="50" charset="-127"/>
                  <a:cs typeface="Arial" panose="020B0604020202020204" pitchFamily="34" charset="0"/>
                </a:rPr>
                <a:t>Max pool 2x2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2" name="TextBox 78">
              <a:extLst>
                <a:ext uri="{FF2B5EF4-FFF2-40B4-BE49-F238E27FC236}">
                  <a16:creationId xmlns:a16="http://schemas.microsoft.com/office/drawing/2014/main" id="{70FEC43E-8C48-2029-B2A0-D4EC8419D767}"/>
                </a:ext>
              </a:extLst>
            </p:cNvPr>
            <p:cNvSpPr txBox="1"/>
            <p:nvPr/>
          </p:nvSpPr>
          <p:spPr>
            <a:xfrm>
              <a:off x="8323087" y="4085326"/>
              <a:ext cx="1450267" cy="644957"/>
            </a:xfrm>
            <a:prstGeom prst="rect">
              <a:avLst/>
            </a:prstGeom>
            <a:noFill/>
          </p:spPr>
          <p:txBody>
            <a:bodyPr wrap="square" rtlCol="0">
              <a:noAutofit/>
            </a:bodyPr>
            <a:lstStyle/>
            <a:p>
              <a:pPr algn="just" latinLnBrk="1">
                <a:lnSpc>
                  <a:spcPct val="107000"/>
                </a:lnSpc>
                <a:spcAft>
                  <a:spcPts val="800"/>
                </a:spcAft>
              </a:pPr>
              <a:r>
                <a:rPr lang="en-US" sz="500" kern="1200">
                  <a:solidFill>
                    <a:srgbClr val="70AD47"/>
                  </a:solidFill>
                  <a:effectLst/>
                  <a:latin typeface="Times New Roman" panose="02020603050405020304" pitchFamily="18" charset="0"/>
                  <a:ea typeface="맑은 고딕" panose="020B0503020000020004" pitchFamily="50" charset="-127"/>
                  <a:cs typeface="Arial" panose="020B0604020202020204" pitchFamily="34" charset="0"/>
                </a:rPr>
                <a:t>Up-CONV 2x2</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3" name="TextBox 79">
              <a:extLst>
                <a:ext uri="{FF2B5EF4-FFF2-40B4-BE49-F238E27FC236}">
                  <a16:creationId xmlns:a16="http://schemas.microsoft.com/office/drawing/2014/main" id="{43F9E307-4B6E-4A29-B23E-7EFE87906449}"/>
                </a:ext>
              </a:extLst>
            </p:cNvPr>
            <p:cNvSpPr txBox="1"/>
            <p:nvPr/>
          </p:nvSpPr>
          <p:spPr>
            <a:xfrm>
              <a:off x="8341593" y="4209484"/>
              <a:ext cx="1148998" cy="644957"/>
            </a:xfrm>
            <a:prstGeom prst="rect">
              <a:avLst/>
            </a:prstGeom>
            <a:noFill/>
          </p:spPr>
          <p:txBody>
            <a:bodyPr wrap="square" rtlCol="0">
              <a:noAutofit/>
            </a:bodyPr>
            <a:lstStyle/>
            <a:p>
              <a:pPr algn="just" latinLnBrk="1">
                <a:lnSpc>
                  <a:spcPct val="107000"/>
                </a:lnSpc>
                <a:spcAft>
                  <a:spcPts val="800"/>
                </a:spcAft>
              </a:pPr>
              <a:r>
                <a:rPr lang="en-US" sz="500" kern="1200">
                  <a:solidFill>
                    <a:srgbClr val="4472C4"/>
                  </a:solidFill>
                  <a:effectLst/>
                  <a:latin typeface="Times New Roman" panose="02020603050405020304" pitchFamily="18" charset="0"/>
                  <a:ea typeface="맑은 고딕" panose="020B0503020000020004" pitchFamily="50" charset="-127"/>
                  <a:cs typeface="Arial" panose="020B0604020202020204" pitchFamily="34" charset="0"/>
                </a:rPr>
                <a:t>CONV 1x1</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4" name="TextBox 80">
              <a:extLst>
                <a:ext uri="{FF2B5EF4-FFF2-40B4-BE49-F238E27FC236}">
                  <a16:creationId xmlns:a16="http://schemas.microsoft.com/office/drawing/2014/main" id="{FC792359-9C52-EE08-93D0-EE50D416009F}"/>
                </a:ext>
              </a:extLst>
            </p:cNvPr>
            <p:cNvSpPr txBox="1"/>
            <p:nvPr/>
          </p:nvSpPr>
          <p:spPr>
            <a:xfrm>
              <a:off x="8340184" y="3703895"/>
              <a:ext cx="1506343" cy="298454"/>
            </a:xfrm>
            <a:prstGeom prst="rect">
              <a:avLst/>
            </a:prstGeom>
            <a:noFill/>
          </p:spPr>
          <p:txBody>
            <a:bodyPr wrap="square" rtlCol="0">
              <a:noAutofit/>
            </a:bodyPr>
            <a:lstStyle/>
            <a:p>
              <a:pPr algn="just" latinLnBrk="1">
                <a:lnSpc>
                  <a:spcPct val="107000"/>
                </a:lnSpc>
                <a:spcAft>
                  <a:spcPts val="800"/>
                </a:spcAft>
              </a:pPr>
              <a:r>
                <a:rPr lang="en-US" sz="500" kern="1200">
                  <a:solidFill>
                    <a:srgbClr val="525252"/>
                  </a:solidFill>
                  <a:effectLst/>
                  <a:latin typeface="Times New Roman" panose="02020603050405020304" pitchFamily="18" charset="0"/>
                  <a:ea typeface="맑은 고딕" panose="020B0503020000020004" pitchFamily="50" charset="-127"/>
                  <a:cs typeface="Arial" panose="020B0604020202020204" pitchFamily="34" charset="0"/>
                </a:rPr>
                <a:t>Copy and crop</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5" name="TextBox 81">
              <a:extLst>
                <a:ext uri="{FF2B5EF4-FFF2-40B4-BE49-F238E27FC236}">
                  <a16:creationId xmlns:a16="http://schemas.microsoft.com/office/drawing/2014/main" id="{DC81541B-353F-7794-B6B5-3CC742FCD64C}"/>
                </a:ext>
              </a:extLst>
            </p:cNvPr>
            <p:cNvSpPr txBox="1"/>
            <p:nvPr/>
          </p:nvSpPr>
          <p:spPr>
            <a:xfrm>
              <a:off x="2865354" y="1683517"/>
              <a:ext cx="566602" cy="31616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6" name="직사각형 115">
              <a:extLst>
                <a:ext uri="{FF2B5EF4-FFF2-40B4-BE49-F238E27FC236}">
                  <a16:creationId xmlns:a16="http://schemas.microsoft.com/office/drawing/2014/main" id="{4174B369-8714-7881-D0E1-C5A182F5AF8F}"/>
                </a:ext>
              </a:extLst>
            </p:cNvPr>
            <p:cNvSpPr/>
            <p:nvPr/>
          </p:nvSpPr>
          <p:spPr>
            <a:xfrm rot="16200000">
              <a:off x="177940" y="808502"/>
              <a:ext cx="2037410" cy="42040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latinLnBrk="1">
                <a:lnSpc>
                  <a:spcPct val="107000"/>
                </a:lnSpc>
                <a:spcAft>
                  <a:spcPts val="800"/>
                </a:spcAft>
              </a:pPr>
              <a:r>
                <a:rPr lang="en-US" sz="500" kern="1200">
                  <a:solidFill>
                    <a:srgbClr val="FFFFFF"/>
                  </a:solidFill>
                  <a:effectLst/>
                  <a:latin typeface="Times New Roman" panose="02020603050405020304" pitchFamily="18" charset="0"/>
                  <a:ea typeface="맑은 고딕" panose="020B0503020000020004" pitchFamily="50" charset="-127"/>
                  <a:cs typeface="Arial" panose="020B0604020202020204" pitchFamily="34" charset="0"/>
                </a:rPr>
                <a:t>Spectrum Channel Reduction Block</a:t>
              </a:r>
              <a:endParaRPr lang="ko-KR" sz="1000" kern="100">
                <a:effectLst/>
                <a:ea typeface="맑은 고딕" panose="020B0503020000020004" pitchFamily="50" charset="-127"/>
                <a:cs typeface="Arial" panose="020B0604020202020204" pitchFamily="34" charset="0"/>
              </a:endParaRPr>
            </a:p>
          </p:txBody>
        </p:sp>
        <p:sp>
          <p:nvSpPr>
            <p:cNvPr id="117" name="직사각형 116">
              <a:extLst>
                <a:ext uri="{FF2B5EF4-FFF2-40B4-BE49-F238E27FC236}">
                  <a16:creationId xmlns:a16="http://schemas.microsoft.com/office/drawing/2014/main" id="{0070A6BB-D1AD-47F8-818D-11DF09B4A87C}"/>
                </a:ext>
              </a:extLst>
            </p:cNvPr>
            <p:cNvSpPr/>
            <p:nvPr/>
          </p:nvSpPr>
          <p:spPr>
            <a:xfrm rot="16200000">
              <a:off x="44378" y="791333"/>
              <a:ext cx="942975" cy="45671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HSI-Input</a:t>
              </a:r>
              <a:endParaRPr lang="ko-KR" sz="1000" kern="100">
                <a:effectLst/>
                <a:ea typeface="맑은 고딕" panose="020B0503020000020004" pitchFamily="50" charset="-127"/>
                <a:cs typeface="Arial" panose="020B0604020202020204" pitchFamily="34" charset="0"/>
              </a:endParaRPr>
            </a:p>
          </p:txBody>
        </p:sp>
        <p:sp>
          <p:nvSpPr>
            <p:cNvPr id="118" name="TextBox 84">
              <a:extLst>
                <a:ext uri="{FF2B5EF4-FFF2-40B4-BE49-F238E27FC236}">
                  <a16:creationId xmlns:a16="http://schemas.microsoft.com/office/drawing/2014/main" id="{F6B43BD2-6F9F-496B-F832-F90C29A200E5}"/>
                </a:ext>
              </a:extLst>
            </p:cNvPr>
            <p:cNvSpPr txBox="1"/>
            <p:nvPr/>
          </p:nvSpPr>
          <p:spPr>
            <a:xfrm rot="16200000">
              <a:off x="-199053" y="901168"/>
              <a:ext cx="723037" cy="328038"/>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19" name="TextBox 85">
              <a:extLst>
                <a:ext uri="{FF2B5EF4-FFF2-40B4-BE49-F238E27FC236}">
                  <a16:creationId xmlns:a16="http://schemas.microsoft.com/office/drawing/2014/main" id="{3A1C508F-BF25-2DE4-443F-FF7E9F51ADBA}"/>
                </a:ext>
              </a:extLst>
            </p:cNvPr>
            <p:cNvSpPr txBox="1"/>
            <p:nvPr/>
          </p:nvSpPr>
          <p:spPr>
            <a:xfrm>
              <a:off x="238253" y="299348"/>
              <a:ext cx="559620" cy="335394"/>
            </a:xfrm>
            <a:prstGeom prst="rect">
              <a:avLst/>
            </a:prstGeom>
            <a:noFill/>
          </p:spPr>
          <p:txBody>
            <a:bodyPr wrap="square" rtlCol="0">
              <a:noAutofit/>
            </a:bodyPr>
            <a:lstStyle/>
            <a:p>
              <a:pPr algn="just" latinLnBrk="1">
                <a:lnSpc>
                  <a:spcPct val="107000"/>
                </a:lnSpc>
                <a:spcAft>
                  <a:spcPts val="800"/>
                </a:spcAft>
              </a:pPr>
              <a:r>
                <a:rPr lang="en-US" sz="500" kern="1200">
                  <a:solidFill>
                    <a:srgbClr val="000000"/>
                  </a:solidFill>
                  <a:effectLst/>
                  <a:latin typeface="Times New Roman" panose="02020603050405020304" pitchFamily="18" charset="0"/>
                  <a:ea typeface="맑은 고딕" panose="020B0503020000020004" pitchFamily="50" charset="-127"/>
                  <a:cs typeface="Arial" panose="020B0604020202020204" pitchFamily="34" charset="0"/>
                </a:rPr>
                <a:t>214</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120" name="직선 화살표 연결선 119">
              <a:extLst>
                <a:ext uri="{FF2B5EF4-FFF2-40B4-BE49-F238E27FC236}">
                  <a16:creationId xmlns:a16="http://schemas.microsoft.com/office/drawing/2014/main" id="{8468547D-B370-C6C1-752D-822AFE9AA4C2}"/>
                </a:ext>
              </a:extLst>
            </p:cNvPr>
            <p:cNvCxnSpPr>
              <a:cxnSpLocks/>
              <a:stCxn id="117" idx="2"/>
              <a:endCxn id="116" idx="0"/>
            </p:cNvCxnSpPr>
            <p:nvPr/>
          </p:nvCxnSpPr>
          <p:spPr>
            <a:xfrm flipV="1">
              <a:off x="744223" y="1018705"/>
              <a:ext cx="242219" cy="985"/>
            </a:xfrm>
            <a:prstGeom prst="straightConnector1">
              <a:avLst/>
            </a:prstGeom>
            <a:ln>
              <a:solidFill>
                <a:schemeClr val="accent2">
                  <a:lumMod val="50000"/>
                </a:schemeClr>
              </a:solidFill>
              <a:tailEnd type="triangle"/>
            </a:ln>
          </p:spPr>
          <p:style>
            <a:lnRef idx="1">
              <a:schemeClr val="accent3"/>
            </a:lnRef>
            <a:fillRef idx="0">
              <a:schemeClr val="accent3"/>
            </a:fillRef>
            <a:effectRef idx="0">
              <a:schemeClr val="accent3"/>
            </a:effectRef>
            <a:fontRef idx="minor">
              <a:schemeClr val="tx1"/>
            </a:fontRef>
          </p:style>
        </p:cxnSp>
        <p:cxnSp>
          <p:nvCxnSpPr>
            <p:cNvPr id="121" name="직선 화살표 연결선 120">
              <a:extLst>
                <a:ext uri="{FF2B5EF4-FFF2-40B4-BE49-F238E27FC236}">
                  <a16:creationId xmlns:a16="http://schemas.microsoft.com/office/drawing/2014/main" id="{E7F0D49F-C8AB-FF0A-7A9F-DBF9BC1D7479}"/>
                </a:ext>
              </a:extLst>
            </p:cNvPr>
            <p:cNvCxnSpPr>
              <a:cxnSpLocks/>
            </p:cNvCxnSpPr>
            <p:nvPr/>
          </p:nvCxnSpPr>
          <p:spPr>
            <a:xfrm flipV="1">
              <a:off x="1407944" y="1024160"/>
              <a:ext cx="268904" cy="1651"/>
            </a:xfrm>
            <a:prstGeom prst="straightConnector1">
              <a:avLst/>
            </a:prstGeom>
            <a:ln>
              <a:solidFill>
                <a:schemeClr val="accent2">
                  <a:lumMod val="50000"/>
                </a:schemeClr>
              </a:solidFill>
              <a:tailEnd type="triangle"/>
            </a:ln>
          </p:spPr>
          <p:style>
            <a:lnRef idx="1">
              <a:schemeClr val="accent3"/>
            </a:lnRef>
            <a:fillRef idx="0">
              <a:schemeClr val="accent3"/>
            </a:fillRef>
            <a:effectRef idx="0">
              <a:schemeClr val="accent3"/>
            </a:effectRef>
            <a:fontRef idx="minor">
              <a:schemeClr val="tx1"/>
            </a:fontRef>
          </p:style>
        </p:cxnSp>
      </p:grpSp>
      <p:grpSp>
        <p:nvGrpSpPr>
          <p:cNvPr id="122" name="그룹 121">
            <a:extLst>
              <a:ext uri="{FF2B5EF4-FFF2-40B4-BE49-F238E27FC236}">
                <a16:creationId xmlns:a16="http://schemas.microsoft.com/office/drawing/2014/main" id="{B5A99C8A-313A-9D45-0840-4EC11A23E2AF}"/>
              </a:ext>
            </a:extLst>
          </p:cNvPr>
          <p:cNvGrpSpPr/>
          <p:nvPr/>
        </p:nvGrpSpPr>
        <p:grpSpPr>
          <a:xfrm>
            <a:off x="6911071" y="2781115"/>
            <a:ext cx="3412911" cy="1295770"/>
            <a:chOff x="0" y="0"/>
            <a:chExt cx="2379825" cy="1101351"/>
          </a:xfrm>
        </p:grpSpPr>
        <p:grpSp>
          <p:nvGrpSpPr>
            <p:cNvPr id="123" name="그룹 122">
              <a:extLst>
                <a:ext uri="{FF2B5EF4-FFF2-40B4-BE49-F238E27FC236}">
                  <a16:creationId xmlns:a16="http://schemas.microsoft.com/office/drawing/2014/main" id="{9154E1C7-9848-E1C9-40A6-898BF2665F01}"/>
                </a:ext>
              </a:extLst>
            </p:cNvPr>
            <p:cNvGrpSpPr/>
            <p:nvPr/>
          </p:nvGrpSpPr>
          <p:grpSpPr>
            <a:xfrm>
              <a:off x="0" y="0"/>
              <a:ext cx="2379825" cy="1101351"/>
              <a:chOff x="0" y="0"/>
              <a:chExt cx="2579171" cy="1712242"/>
            </a:xfrm>
          </p:grpSpPr>
          <p:sp>
            <p:nvSpPr>
              <p:cNvPr id="126" name="직사각형 125">
                <a:extLst>
                  <a:ext uri="{FF2B5EF4-FFF2-40B4-BE49-F238E27FC236}">
                    <a16:creationId xmlns:a16="http://schemas.microsoft.com/office/drawing/2014/main" id="{4C7DD1B6-63D5-920F-B266-F03A791E53A5}"/>
                  </a:ext>
                </a:extLst>
              </p:cNvPr>
              <p:cNvSpPr/>
              <p:nvPr/>
            </p:nvSpPr>
            <p:spPr>
              <a:xfrm>
                <a:off x="921821" y="6017"/>
                <a:ext cx="1657350" cy="1700212"/>
              </a:xfrm>
              <a:prstGeom prst="rect">
                <a:avLst/>
              </a:prstGeom>
              <a:noFill/>
              <a:ln>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27" name="직사각형 126">
                <a:extLst>
                  <a:ext uri="{FF2B5EF4-FFF2-40B4-BE49-F238E27FC236}">
                    <a16:creationId xmlns:a16="http://schemas.microsoft.com/office/drawing/2014/main" id="{172AAD05-0800-2159-0AC8-1DC7E8674A29}"/>
                  </a:ext>
                </a:extLst>
              </p:cNvPr>
              <p:cNvSpPr/>
              <p:nvPr/>
            </p:nvSpPr>
            <p:spPr>
              <a:xfrm rot="16200000">
                <a:off x="-670033" y="670033"/>
                <a:ext cx="1712242" cy="372176"/>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latinLnBrk="1">
                  <a:lnSpc>
                    <a:spcPct val="107000"/>
                  </a:lnSpc>
                  <a:spcAft>
                    <a:spcPts val="800"/>
                  </a:spcAft>
                </a:pPr>
                <a:r>
                  <a:rPr lang="en-US" sz="700" kern="1200">
                    <a:solidFill>
                      <a:srgbClr val="FFFFFF"/>
                    </a:solidFill>
                    <a:effectLst/>
                    <a:ea typeface="맑은 고딕" panose="020B0503020000020004" pitchFamily="50" charset="-127"/>
                    <a:cs typeface="Arial" panose="020B0604020202020204" pitchFamily="34" charset="0"/>
                  </a:rPr>
                  <a:t>Spectrum Channel Reduction Block</a:t>
                </a:r>
                <a:endParaRPr lang="ko-KR" sz="1000" kern="100">
                  <a:effectLst/>
                  <a:ea typeface="맑은 고딕" panose="020B0503020000020004" pitchFamily="50" charset="-127"/>
                  <a:cs typeface="Arial" panose="020B0604020202020204" pitchFamily="34" charset="0"/>
                </a:endParaRPr>
              </a:p>
            </p:txBody>
          </p:sp>
          <p:sp>
            <p:nvSpPr>
              <p:cNvPr id="128" name="직사각형 127">
                <a:extLst>
                  <a:ext uri="{FF2B5EF4-FFF2-40B4-BE49-F238E27FC236}">
                    <a16:creationId xmlns:a16="http://schemas.microsoft.com/office/drawing/2014/main" id="{3DD146CC-CAC3-E90A-E55E-391D0B9FD44C}"/>
                  </a:ext>
                </a:extLst>
              </p:cNvPr>
              <p:cNvSpPr/>
              <p:nvPr/>
            </p:nvSpPr>
            <p:spPr>
              <a:xfrm>
                <a:off x="1450620" y="381864"/>
                <a:ext cx="254315" cy="948517"/>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29" name="TextBox 1045">
                <a:extLst>
                  <a:ext uri="{FF2B5EF4-FFF2-40B4-BE49-F238E27FC236}">
                    <a16:creationId xmlns:a16="http://schemas.microsoft.com/office/drawing/2014/main" id="{F3AE8619-297C-92B2-6588-9CA3284C3BCE}"/>
                  </a:ext>
                </a:extLst>
              </p:cNvPr>
              <p:cNvSpPr txBox="1"/>
              <p:nvPr/>
            </p:nvSpPr>
            <p:spPr>
              <a:xfrm rot="16200000">
                <a:off x="916341" y="969978"/>
                <a:ext cx="1015847" cy="388829"/>
              </a:xfrm>
              <a:prstGeom prst="rect">
                <a:avLst/>
              </a:prstGeom>
              <a:noFill/>
            </p:spPr>
            <p:txBody>
              <a:bodyPr wrap="square" rtlCol="0">
                <a:noAutofit/>
              </a:bodyPr>
              <a:lstStyle/>
              <a:p>
                <a:pPr algn="just" latinLnBrk="1">
                  <a:lnSpc>
                    <a:spcPct val="107000"/>
                  </a:lnSpc>
                  <a:spcAft>
                    <a:spcPts val="800"/>
                  </a:spcAft>
                </a:pPr>
                <a:r>
                  <a:rPr lang="en-US" sz="7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30" name="TextBox 1046">
                <a:extLst>
                  <a:ext uri="{FF2B5EF4-FFF2-40B4-BE49-F238E27FC236}">
                    <a16:creationId xmlns:a16="http://schemas.microsoft.com/office/drawing/2014/main" id="{2EFD7F1F-7ABA-C097-42A2-8B48423FD975}"/>
                  </a:ext>
                </a:extLst>
              </p:cNvPr>
              <p:cNvSpPr txBox="1"/>
              <p:nvPr/>
            </p:nvSpPr>
            <p:spPr>
              <a:xfrm>
                <a:off x="1419878" y="98638"/>
                <a:ext cx="383323" cy="557778"/>
              </a:xfrm>
              <a:prstGeom prst="rect">
                <a:avLst/>
              </a:prstGeom>
              <a:noFill/>
            </p:spPr>
            <p:txBody>
              <a:bodyPr wrap="square" rtlCol="0">
                <a:noAutofit/>
              </a:bodyPr>
              <a:lstStyle/>
              <a:p>
                <a:pPr algn="just" latinLnBrk="1">
                  <a:lnSpc>
                    <a:spcPct val="107000"/>
                  </a:lnSpc>
                  <a:spcAft>
                    <a:spcPts val="800"/>
                  </a:spcAft>
                </a:pPr>
                <a:r>
                  <a:rPr lang="en-US" sz="7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128</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31" name="직사각형 130">
                <a:extLst>
                  <a:ext uri="{FF2B5EF4-FFF2-40B4-BE49-F238E27FC236}">
                    <a16:creationId xmlns:a16="http://schemas.microsoft.com/office/drawing/2014/main" id="{E166A5A3-E31F-0B2D-A933-92C7B367C155}"/>
                  </a:ext>
                </a:extLst>
              </p:cNvPr>
              <p:cNvSpPr/>
              <p:nvPr/>
            </p:nvSpPr>
            <p:spPr>
              <a:xfrm>
                <a:off x="1941174" y="382669"/>
                <a:ext cx="189588" cy="948518"/>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ko-KR" altLang="en-US"/>
              </a:p>
            </p:txBody>
          </p:sp>
          <p:sp>
            <p:nvSpPr>
              <p:cNvPr id="132" name="TextBox 1048">
                <a:extLst>
                  <a:ext uri="{FF2B5EF4-FFF2-40B4-BE49-F238E27FC236}">
                    <a16:creationId xmlns:a16="http://schemas.microsoft.com/office/drawing/2014/main" id="{75F82794-CB75-BAB0-D02F-F14E3B46A207}"/>
                  </a:ext>
                </a:extLst>
              </p:cNvPr>
              <p:cNvSpPr txBox="1"/>
              <p:nvPr/>
            </p:nvSpPr>
            <p:spPr>
              <a:xfrm rot="16200000">
                <a:off x="1320862" y="900368"/>
                <a:ext cx="1179726" cy="388829"/>
              </a:xfrm>
              <a:prstGeom prst="rect">
                <a:avLst/>
              </a:prstGeom>
              <a:noFill/>
            </p:spPr>
            <p:txBody>
              <a:bodyPr wrap="square" rtlCol="0">
                <a:noAutofit/>
              </a:bodyPr>
              <a:lstStyle/>
              <a:p>
                <a:pPr algn="just" latinLnBrk="1">
                  <a:lnSpc>
                    <a:spcPct val="107000"/>
                  </a:lnSpc>
                  <a:spcAft>
                    <a:spcPts val="800"/>
                  </a:spcAft>
                </a:pPr>
                <a:r>
                  <a:rPr lang="en-US" sz="7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640x640</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sp>
            <p:nvSpPr>
              <p:cNvPr id="133" name="TextBox 1050">
                <a:extLst>
                  <a:ext uri="{FF2B5EF4-FFF2-40B4-BE49-F238E27FC236}">
                    <a16:creationId xmlns:a16="http://schemas.microsoft.com/office/drawing/2014/main" id="{BECCC9FF-AE36-7B06-8AB8-75A99904DD99}"/>
                  </a:ext>
                </a:extLst>
              </p:cNvPr>
              <p:cNvSpPr txBox="1"/>
              <p:nvPr/>
            </p:nvSpPr>
            <p:spPr>
              <a:xfrm>
                <a:off x="1941172" y="98632"/>
                <a:ext cx="254631" cy="557778"/>
              </a:xfrm>
              <a:prstGeom prst="rect">
                <a:avLst/>
              </a:prstGeom>
              <a:noFill/>
            </p:spPr>
            <p:txBody>
              <a:bodyPr wrap="square" rtlCol="0">
                <a:noAutofit/>
              </a:bodyPr>
              <a:lstStyle/>
              <a:p>
                <a:pPr algn="just" latinLnBrk="1">
                  <a:lnSpc>
                    <a:spcPct val="107000"/>
                  </a:lnSpc>
                  <a:spcAft>
                    <a:spcPts val="800"/>
                  </a:spcAft>
                </a:pPr>
                <a:r>
                  <a:rPr lang="en-US" sz="700" kern="1200">
                    <a:solidFill>
                      <a:srgbClr val="000000"/>
                    </a:solidFill>
                    <a:effectLst/>
                    <a:latin typeface="맑은 고딕" panose="020B0503020000020004" pitchFamily="50" charset="-127"/>
                    <a:ea typeface="맑은 고딕" panose="020B0503020000020004" pitchFamily="50" charset="-127"/>
                    <a:cs typeface="Arial" panose="020B0604020202020204" pitchFamily="34" charset="0"/>
                  </a:rPr>
                  <a:t>3</a:t>
                </a:r>
                <a:endParaRPr lang="ko-KR" sz="1000" kern="100">
                  <a:effectLst/>
                  <a:latin typeface="맑은 고딕" panose="020B0503020000020004" pitchFamily="50" charset="-127"/>
                  <a:ea typeface="맑은 고딕" panose="020B0503020000020004" pitchFamily="50" charset="-127"/>
                  <a:cs typeface="Arial" panose="020B0604020202020204" pitchFamily="34" charset="0"/>
                </a:endParaRPr>
              </a:p>
            </p:txBody>
          </p:sp>
          <p:cxnSp>
            <p:nvCxnSpPr>
              <p:cNvPr id="134" name="직선 화살표 연결선 133">
                <a:extLst>
                  <a:ext uri="{FF2B5EF4-FFF2-40B4-BE49-F238E27FC236}">
                    <a16:creationId xmlns:a16="http://schemas.microsoft.com/office/drawing/2014/main" id="{FF0AA5A7-2692-F126-79F4-ABEC203CF2F5}"/>
                  </a:ext>
                </a:extLst>
              </p:cNvPr>
              <p:cNvCxnSpPr>
                <a:cxnSpLocks/>
                <a:stCxn id="127" idx="2"/>
                <a:endCxn id="126" idx="1"/>
              </p:cNvCxnSpPr>
              <p:nvPr/>
            </p:nvCxnSpPr>
            <p:spPr>
              <a:xfrm>
                <a:off x="372177" y="856122"/>
                <a:ext cx="549644" cy="2"/>
              </a:xfrm>
              <a:prstGeom prst="straightConnector1">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grpSp>
        <p:cxnSp>
          <p:nvCxnSpPr>
            <p:cNvPr id="124" name="직선 화살표 연결선 123">
              <a:extLst>
                <a:ext uri="{FF2B5EF4-FFF2-40B4-BE49-F238E27FC236}">
                  <a16:creationId xmlns:a16="http://schemas.microsoft.com/office/drawing/2014/main" id="{CE29B42C-3F4B-7852-1191-0BD4C55F3F00}"/>
                </a:ext>
              </a:extLst>
            </p:cNvPr>
            <p:cNvCxnSpPr>
              <a:cxnSpLocks/>
              <a:endCxn id="128" idx="1"/>
            </p:cNvCxnSpPr>
            <p:nvPr/>
          </p:nvCxnSpPr>
          <p:spPr>
            <a:xfrm>
              <a:off x="1123949" y="550678"/>
              <a:ext cx="214549" cy="0"/>
            </a:xfrm>
            <a:prstGeom prst="straightConnector1">
              <a:avLst/>
            </a:prstGeom>
            <a:ln w="127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직선 화살표 연결선 124">
              <a:extLst>
                <a:ext uri="{FF2B5EF4-FFF2-40B4-BE49-F238E27FC236}">
                  <a16:creationId xmlns:a16="http://schemas.microsoft.com/office/drawing/2014/main" id="{69A5CE86-2DDF-4E55-CADF-B3823D6AC252}"/>
                </a:ext>
              </a:extLst>
            </p:cNvPr>
            <p:cNvCxnSpPr>
              <a:cxnSpLocks/>
              <a:stCxn id="128" idx="3"/>
              <a:endCxn id="131" idx="1"/>
            </p:cNvCxnSpPr>
            <p:nvPr/>
          </p:nvCxnSpPr>
          <p:spPr>
            <a:xfrm>
              <a:off x="1573156" y="550678"/>
              <a:ext cx="217979" cy="517"/>
            </a:xfrm>
            <a:prstGeom prst="straightConnector1">
              <a:avLst/>
            </a:prstGeom>
            <a:ln w="1270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19915985"/>
      </p:ext>
    </p:extLst>
  </p:cSld>
  <p:clrMapOvr>
    <a:masterClrMapping/>
  </p:clrMapOvr>
  <mc:AlternateContent xmlns:mc="http://schemas.openxmlformats.org/markup-compatibility/2006">
    <mc:Choice xmlns:p14="http://schemas.microsoft.com/office/powerpoint/2010/main" Requires="p14">
      <p:transition spd="slow" p14:dur="2000" advTm="48095"/>
    </mc:Choice>
    <mc:Fallback>
      <p:transition spd="slow" advTm="48095"/>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5BB7C7-5FC1-70D9-EA85-4EEB9898E377}"/>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B9FD6815-95E3-C7AE-4C8E-E14CC15C4FD9}"/>
              </a:ext>
            </a:extLst>
          </p:cNvPr>
          <p:cNvSpPr>
            <a:spLocks noGrp="1"/>
          </p:cNvSpPr>
          <p:nvPr>
            <p:ph type="sldNum" sz="quarter" idx="12"/>
          </p:nvPr>
        </p:nvSpPr>
        <p:spPr/>
        <p:txBody>
          <a:bodyPr/>
          <a:lstStyle/>
          <a:p>
            <a:fld id="{AE31E8F2-D7DA-47AE-9DAA-01B65DE22032}" type="slidenum">
              <a:rPr lang="ko-KR" altLang="en-US" smtClean="0"/>
              <a:t>8</a:t>
            </a:fld>
            <a:endParaRPr lang="ko-KR" altLang="en-US"/>
          </a:p>
        </p:txBody>
      </p:sp>
      <p:sp>
        <p:nvSpPr>
          <p:cNvPr id="69" name="제목 5">
            <a:extLst>
              <a:ext uri="{FF2B5EF4-FFF2-40B4-BE49-F238E27FC236}">
                <a16:creationId xmlns:a16="http://schemas.microsoft.com/office/drawing/2014/main" id="{A2503870-B678-C2C6-2620-50C1B5240C39}"/>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2.</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Datasets</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and</a:t>
            </a:r>
            <a:r>
              <a:rPr lang="ko-KR" altLang="en-US"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Methods</a:t>
            </a:r>
          </a:p>
        </p:txBody>
      </p:sp>
      <p:graphicFrame>
        <p:nvGraphicFramePr>
          <p:cNvPr id="3" name="표 2">
            <a:extLst>
              <a:ext uri="{FF2B5EF4-FFF2-40B4-BE49-F238E27FC236}">
                <a16:creationId xmlns:a16="http://schemas.microsoft.com/office/drawing/2014/main" id="{FAB1CE62-FA11-51C0-C1BF-E60959FCE1BE}"/>
              </a:ext>
            </a:extLst>
          </p:cNvPr>
          <p:cNvGraphicFramePr>
            <a:graphicFrameLocks noGrp="1"/>
          </p:cNvGraphicFramePr>
          <p:nvPr>
            <p:extLst>
              <p:ext uri="{D42A27DB-BD31-4B8C-83A1-F6EECF244321}">
                <p14:modId xmlns:p14="http://schemas.microsoft.com/office/powerpoint/2010/main" val="977866025"/>
              </p:ext>
            </p:extLst>
          </p:nvPr>
        </p:nvGraphicFramePr>
        <p:xfrm>
          <a:off x="2681692" y="1706529"/>
          <a:ext cx="6828616" cy="3444942"/>
        </p:xfrm>
        <a:graphic>
          <a:graphicData uri="http://schemas.openxmlformats.org/drawingml/2006/table">
            <a:tbl>
              <a:tblPr firstRow="1" bandRow="1">
                <a:tableStyleId>{5C22544A-7EE6-4342-B048-85BDC9FD1C3A}</a:tableStyleId>
              </a:tblPr>
              <a:tblGrid>
                <a:gridCol w="1839881">
                  <a:extLst>
                    <a:ext uri="{9D8B030D-6E8A-4147-A177-3AD203B41FA5}">
                      <a16:colId xmlns:a16="http://schemas.microsoft.com/office/drawing/2014/main" val="281275190"/>
                    </a:ext>
                  </a:extLst>
                </a:gridCol>
                <a:gridCol w="4988735">
                  <a:extLst>
                    <a:ext uri="{9D8B030D-6E8A-4147-A177-3AD203B41FA5}">
                      <a16:colId xmlns:a16="http://schemas.microsoft.com/office/drawing/2014/main" val="2153531216"/>
                    </a:ext>
                  </a:extLst>
                </a:gridCol>
              </a:tblGrid>
              <a:tr h="320625">
                <a:tc>
                  <a:txBody>
                    <a:bodyPr/>
                    <a:lstStyle/>
                    <a:p>
                      <a:pPr algn="just">
                        <a:lnSpc>
                          <a:spcPct val="150000"/>
                        </a:lnSpc>
                        <a:buNone/>
                      </a:pPr>
                      <a:r>
                        <a:rPr lang="en-US" sz="1100" kern="100" dirty="0">
                          <a:effectLst/>
                        </a:rPr>
                        <a:t>Item</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tc>
                  <a:txBody>
                    <a:bodyPr/>
                    <a:lstStyle/>
                    <a:p>
                      <a:pPr algn="just">
                        <a:lnSpc>
                          <a:spcPct val="150000"/>
                        </a:lnSpc>
                        <a:buNone/>
                      </a:pPr>
                      <a:r>
                        <a:rPr lang="en-US" sz="1100" kern="100" dirty="0">
                          <a:effectLst/>
                        </a:rPr>
                        <a:t>Setting</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tx1"/>
                    </a:solidFill>
                  </a:tcPr>
                </a:tc>
                <a:extLst>
                  <a:ext uri="{0D108BD9-81ED-4DB2-BD59-A6C34878D82A}">
                    <a16:rowId xmlns:a16="http://schemas.microsoft.com/office/drawing/2014/main" val="3458574112"/>
                  </a:ext>
                </a:extLst>
              </a:tr>
              <a:tr h="576092">
                <a:tc>
                  <a:txBody>
                    <a:bodyPr/>
                    <a:lstStyle/>
                    <a:p>
                      <a:pPr algn="just">
                        <a:lnSpc>
                          <a:spcPct val="150000"/>
                        </a:lnSpc>
                        <a:buNone/>
                      </a:pPr>
                      <a:r>
                        <a:rPr lang="en-US" sz="1100" kern="100" dirty="0">
                          <a:effectLst/>
                        </a:rPr>
                        <a:t>Hardware</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a:effectLst/>
                        </a:rPr>
                        <a:t>Windows 11, Python 3.12, PyTorch 2.7, CUDA 12.8, single NVIDIA RTX A6000(48 GB)</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544672762"/>
                  </a:ext>
                </a:extLst>
              </a:tr>
              <a:tr h="509645">
                <a:tc>
                  <a:txBody>
                    <a:bodyPr/>
                    <a:lstStyle/>
                    <a:p>
                      <a:pPr algn="just">
                        <a:lnSpc>
                          <a:spcPct val="150000"/>
                        </a:lnSpc>
                        <a:buNone/>
                      </a:pPr>
                      <a:r>
                        <a:rPr lang="en-US" sz="1100" kern="100">
                          <a:effectLst/>
                        </a:rPr>
                        <a:t>Epochs/ Batch size</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a:effectLst/>
                        </a:rPr>
                        <a:t>100 epochs, batch 8</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112836803"/>
                  </a:ext>
                </a:extLst>
              </a:tr>
              <a:tr h="509645">
                <a:tc>
                  <a:txBody>
                    <a:bodyPr/>
                    <a:lstStyle/>
                    <a:p>
                      <a:pPr algn="just">
                        <a:lnSpc>
                          <a:spcPct val="150000"/>
                        </a:lnSpc>
                        <a:buNone/>
                      </a:pPr>
                      <a:r>
                        <a:rPr lang="en-US" sz="1100" kern="100">
                          <a:effectLst/>
                        </a:rPr>
                        <a:t>Loss</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Weighted cross-entropy, class weights = [0.1, 0.7, 0.95, 0.8]</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3934054495"/>
                  </a:ext>
                </a:extLst>
              </a:tr>
              <a:tr h="509645">
                <a:tc>
                  <a:txBody>
                    <a:bodyPr/>
                    <a:lstStyle/>
                    <a:p>
                      <a:pPr algn="just">
                        <a:lnSpc>
                          <a:spcPct val="150000"/>
                        </a:lnSpc>
                        <a:buNone/>
                      </a:pPr>
                      <a:r>
                        <a:rPr lang="en-US" sz="1100" kern="100">
                          <a:effectLst/>
                        </a:rPr>
                        <a:t>Early stopping</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Patience = 20 epochs on validation loss</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388964904"/>
                  </a:ext>
                </a:extLst>
              </a:tr>
              <a:tr h="509645">
                <a:tc>
                  <a:txBody>
                    <a:bodyPr/>
                    <a:lstStyle/>
                    <a:p>
                      <a:pPr algn="just">
                        <a:lnSpc>
                          <a:spcPct val="150000"/>
                        </a:lnSpc>
                        <a:buNone/>
                      </a:pPr>
                      <a:r>
                        <a:rPr lang="en-US" sz="1100" kern="100">
                          <a:effectLst/>
                        </a:rPr>
                        <a:t>Data augmentation</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90° rotations, horizontal + vertical flips (p = 0.5 each)</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79461417"/>
                  </a:ext>
                </a:extLst>
              </a:tr>
              <a:tr h="509645">
                <a:tc>
                  <a:txBody>
                    <a:bodyPr/>
                    <a:lstStyle/>
                    <a:p>
                      <a:pPr algn="just">
                        <a:lnSpc>
                          <a:spcPct val="150000"/>
                        </a:lnSpc>
                        <a:buNone/>
                      </a:pPr>
                      <a:r>
                        <a:rPr lang="en-US" sz="1100" kern="100">
                          <a:effectLst/>
                        </a:rPr>
                        <a:t>Dataset split</a:t>
                      </a:r>
                      <a:endParaRPr lang="ko-KR" sz="1000" kern="10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tc>
                  <a:txBody>
                    <a:bodyPr/>
                    <a:lstStyle/>
                    <a:p>
                      <a:pPr algn="just">
                        <a:lnSpc>
                          <a:spcPct val="150000"/>
                        </a:lnSpc>
                        <a:buNone/>
                      </a:pPr>
                      <a:r>
                        <a:rPr lang="en-US" sz="1100" kern="100" dirty="0">
                          <a:effectLst/>
                        </a:rPr>
                        <a:t>Train 126, Validation 3, Test 30 (identical across all inputs)</a:t>
                      </a:r>
                      <a:endParaRPr lang="ko-KR" sz="1000" kern="100" dirty="0">
                        <a:effectLst/>
                        <a:latin typeface="맑은 고딕" panose="020B0503020000020004" pitchFamily="50" charset="-127"/>
                        <a:ea typeface="맑은 고딕" panose="020B0503020000020004" pitchFamily="50" charset="-127"/>
                        <a:cs typeface="굴림" panose="020B0600000101010101" pitchFamily="50" charset="-127"/>
                      </a:endParaRPr>
                    </a:p>
                  </a:txBody>
                  <a:tcPr anchor="ctr">
                    <a:solidFill>
                      <a:schemeClr val="bg1"/>
                    </a:solidFill>
                  </a:tcPr>
                </a:tc>
                <a:extLst>
                  <a:ext uri="{0D108BD9-81ED-4DB2-BD59-A6C34878D82A}">
                    <a16:rowId xmlns:a16="http://schemas.microsoft.com/office/drawing/2014/main" val="119538124"/>
                  </a:ext>
                </a:extLst>
              </a:tr>
            </a:tbl>
          </a:graphicData>
        </a:graphic>
      </p:graphicFrame>
    </p:spTree>
    <p:extLst>
      <p:ext uri="{BB962C8B-B14F-4D97-AF65-F5344CB8AC3E}">
        <p14:creationId xmlns:p14="http://schemas.microsoft.com/office/powerpoint/2010/main" val="2330718561"/>
      </p:ext>
    </p:extLst>
  </p:cSld>
  <p:clrMapOvr>
    <a:masterClrMapping/>
  </p:clrMapOvr>
  <mc:AlternateContent xmlns:mc="http://schemas.openxmlformats.org/markup-compatibility/2006">
    <mc:Choice xmlns:p14="http://schemas.microsoft.com/office/powerpoint/2010/main" Requires="p14">
      <p:transition spd="slow" p14:dur="2000" advTm="9235"/>
    </mc:Choice>
    <mc:Fallback>
      <p:transition spd="slow" advTm="9235"/>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615366-85BC-8A9C-CBB0-6416600C4273}"/>
            </a:ext>
          </a:extLst>
        </p:cNvPr>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E16157E9-1E5F-9683-6A7E-D32A0B687E08}"/>
              </a:ext>
            </a:extLst>
          </p:cNvPr>
          <p:cNvSpPr>
            <a:spLocks noGrp="1"/>
          </p:cNvSpPr>
          <p:nvPr>
            <p:ph type="sldNum" sz="quarter" idx="12"/>
          </p:nvPr>
        </p:nvSpPr>
        <p:spPr/>
        <p:txBody>
          <a:bodyPr/>
          <a:lstStyle/>
          <a:p>
            <a:fld id="{AE31E8F2-D7DA-47AE-9DAA-01B65DE22032}" type="slidenum">
              <a:rPr lang="ko-KR" altLang="en-US" smtClean="0"/>
              <a:t>9</a:t>
            </a:fld>
            <a:endParaRPr lang="ko-KR" altLang="en-US"/>
          </a:p>
        </p:txBody>
      </p:sp>
      <p:sp>
        <p:nvSpPr>
          <p:cNvPr id="69" name="제목 5">
            <a:extLst>
              <a:ext uri="{FF2B5EF4-FFF2-40B4-BE49-F238E27FC236}">
                <a16:creationId xmlns:a16="http://schemas.microsoft.com/office/drawing/2014/main" id="{0528A798-ABD3-DE5D-C812-7A92F23E4726}"/>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3</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a:t>
            </a:r>
            <a:r>
              <a:rPr lang="en-US" altLang="ko-KR" dirty="0">
                <a:latin typeface="서울남산체 B" panose="02020503020101020101" pitchFamily="18" charset="-127"/>
                <a:ea typeface="서울남산체 B" panose="02020503020101020101" pitchFamily="18" charset="-127"/>
              </a:rPr>
              <a:t>Results</a:t>
            </a:r>
          </a:p>
        </p:txBody>
      </p:sp>
      <p:graphicFrame>
        <p:nvGraphicFramePr>
          <p:cNvPr id="2" name="표 1">
            <a:extLst>
              <a:ext uri="{FF2B5EF4-FFF2-40B4-BE49-F238E27FC236}">
                <a16:creationId xmlns:a16="http://schemas.microsoft.com/office/drawing/2014/main" id="{22C8CF05-0BA3-2747-8E53-45A87EE7E599}"/>
              </a:ext>
            </a:extLst>
          </p:cNvPr>
          <p:cNvGraphicFramePr>
            <a:graphicFrameLocks noGrp="1"/>
          </p:cNvGraphicFramePr>
          <p:nvPr>
            <p:extLst>
              <p:ext uri="{D42A27DB-BD31-4B8C-83A1-F6EECF244321}">
                <p14:modId xmlns:p14="http://schemas.microsoft.com/office/powerpoint/2010/main" val="3269366452"/>
              </p:ext>
            </p:extLst>
          </p:nvPr>
        </p:nvGraphicFramePr>
        <p:xfrm>
          <a:off x="198020" y="1756613"/>
          <a:ext cx="5707480" cy="4351339"/>
        </p:xfrm>
        <a:graphic>
          <a:graphicData uri="http://schemas.openxmlformats.org/drawingml/2006/table">
            <a:tbl>
              <a:tblPr firstRow="1" bandRow="1">
                <a:tableStyleId>{5C22544A-7EE6-4342-B048-85BDC9FD1C3A}</a:tableStyleId>
              </a:tblPr>
              <a:tblGrid>
                <a:gridCol w="691747">
                  <a:extLst>
                    <a:ext uri="{9D8B030D-6E8A-4147-A177-3AD203B41FA5}">
                      <a16:colId xmlns:a16="http://schemas.microsoft.com/office/drawing/2014/main" val="4179450137"/>
                    </a:ext>
                  </a:extLst>
                </a:gridCol>
                <a:gridCol w="1187937">
                  <a:extLst>
                    <a:ext uri="{9D8B030D-6E8A-4147-A177-3AD203B41FA5}">
                      <a16:colId xmlns:a16="http://schemas.microsoft.com/office/drawing/2014/main" val="4248879715"/>
                    </a:ext>
                  </a:extLst>
                </a:gridCol>
                <a:gridCol w="830492">
                  <a:extLst>
                    <a:ext uri="{9D8B030D-6E8A-4147-A177-3AD203B41FA5}">
                      <a16:colId xmlns:a16="http://schemas.microsoft.com/office/drawing/2014/main" val="1435764808"/>
                    </a:ext>
                  </a:extLst>
                </a:gridCol>
                <a:gridCol w="701472">
                  <a:extLst>
                    <a:ext uri="{9D8B030D-6E8A-4147-A177-3AD203B41FA5}">
                      <a16:colId xmlns:a16="http://schemas.microsoft.com/office/drawing/2014/main" val="3612571327"/>
                    </a:ext>
                  </a:extLst>
                </a:gridCol>
                <a:gridCol w="712172">
                  <a:extLst>
                    <a:ext uri="{9D8B030D-6E8A-4147-A177-3AD203B41FA5}">
                      <a16:colId xmlns:a16="http://schemas.microsoft.com/office/drawing/2014/main" val="914817126"/>
                    </a:ext>
                  </a:extLst>
                </a:gridCol>
                <a:gridCol w="791830">
                  <a:extLst>
                    <a:ext uri="{9D8B030D-6E8A-4147-A177-3AD203B41FA5}">
                      <a16:colId xmlns:a16="http://schemas.microsoft.com/office/drawing/2014/main" val="3909022410"/>
                    </a:ext>
                  </a:extLst>
                </a:gridCol>
                <a:gridCol w="791830">
                  <a:extLst>
                    <a:ext uri="{9D8B030D-6E8A-4147-A177-3AD203B41FA5}">
                      <a16:colId xmlns:a16="http://schemas.microsoft.com/office/drawing/2014/main" val="2883658606"/>
                    </a:ext>
                  </a:extLst>
                </a:gridCol>
              </a:tblGrid>
              <a:tr h="477763">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Metric</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 Architecture</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SCRB</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Others</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IC</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Capacitor</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Connectors</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extLst>
                  <a:ext uri="{0D108BD9-81ED-4DB2-BD59-A6C34878D82A}">
                    <a16:rowId xmlns:a16="http://schemas.microsoft.com/office/drawing/2014/main" val="3502259692"/>
                  </a:ext>
                </a:extLst>
              </a:tr>
              <a:tr h="1291192">
                <a:tc rowSpan="3">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F1 Score</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R w="12700" cap="flat" cmpd="sng" algn="ctr">
                      <a:solidFill>
                        <a:schemeClr val="tx1"/>
                      </a:solidFill>
                      <a:prstDash val="solid"/>
                      <a:round/>
                      <a:headEnd type="none" w="med" len="med"/>
                      <a:tailEnd type="none" w="med" len="med"/>
                    </a:ln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U-net</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Proposed</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0.96</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0.75</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0.27</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0.67</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0.57</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0.23</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0.58</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0.46</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76274459"/>
                  </a:ext>
                </a:extLst>
              </a:tr>
              <a:tr h="1291192">
                <a:tc vMerge="1">
                  <a:txBody>
                    <a:bodyPr/>
                    <a:lstStyle/>
                    <a:p>
                      <a:pPr latinLnBrk="1"/>
                      <a:endParaRPr lang="ko-KR" altLang="en-US"/>
                    </a:p>
                  </a:txBody>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Attention U-net</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Proposed</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0.97</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0" kern="100" dirty="0">
                          <a:effectLst/>
                          <a:latin typeface="Times New Roman" panose="02020603050405020304" pitchFamily="18" charset="0"/>
                          <a:cs typeface="Times New Roman" panose="02020603050405020304" pitchFamily="18" charset="0"/>
                        </a:rPr>
                        <a:t>0.96</a:t>
                      </a:r>
                      <a:endParaRPr lang="ko-KR" sz="1000" b="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0.71</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0.25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0.70</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0.65</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0.23</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0.36</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0.66</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0.10</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0.54</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85603644"/>
                  </a:ext>
                </a:extLst>
              </a:tr>
              <a:tr h="1291192">
                <a:tc vMerge="1">
                  <a:txBody>
                    <a:bodyPr/>
                    <a:lstStyle/>
                    <a:p>
                      <a:pPr latinLnBrk="1"/>
                      <a:endParaRPr lang="ko-KR" altLang="en-US"/>
                    </a:p>
                  </a:txBody>
                  <a:tcPr/>
                </a:tc>
                <a:tc>
                  <a:txBody>
                    <a:bodyPr/>
                    <a:lstStyle/>
                    <a:p>
                      <a:pPr algn="just" latinLnBrk="1">
                        <a:lnSpc>
                          <a:spcPct val="150000"/>
                        </a:lnSpc>
                        <a:spcAft>
                          <a:spcPts val="800"/>
                        </a:spcAft>
                        <a:buNone/>
                      </a:pPr>
                      <a:r>
                        <a:rPr lang="en-US" sz="1000" kern="100" dirty="0" err="1">
                          <a:effectLst/>
                          <a:latin typeface="Times New Roman" panose="02020603050405020304" pitchFamily="18" charset="0"/>
                          <a:cs typeface="Times New Roman" panose="02020603050405020304" pitchFamily="18" charset="0"/>
                        </a:rPr>
                        <a:t>ResU</a:t>
                      </a:r>
                      <a:r>
                        <a:rPr lang="en-US" sz="1000" kern="100" dirty="0">
                          <a:effectLst/>
                          <a:latin typeface="Times New Roman" panose="02020603050405020304" pitchFamily="18" charset="0"/>
                          <a:cs typeface="Times New Roman" panose="02020603050405020304" pitchFamily="18" charset="0"/>
                        </a:rPr>
                        <a:t>-net</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Proposed</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0.96</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0.97</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0.74</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0.14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0.72</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0.53</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0.16</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0.56</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0.71</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2194328404"/>
                  </a:ext>
                </a:extLst>
              </a:tr>
            </a:tbl>
          </a:graphicData>
        </a:graphic>
      </p:graphicFrame>
      <p:graphicFrame>
        <p:nvGraphicFramePr>
          <p:cNvPr id="5" name="표 4">
            <a:extLst>
              <a:ext uri="{FF2B5EF4-FFF2-40B4-BE49-F238E27FC236}">
                <a16:creationId xmlns:a16="http://schemas.microsoft.com/office/drawing/2014/main" id="{32F446CA-A7D9-4897-EC09-D23F5E29A7DE}"/>
              </a:ext>
            </a:extLst>
          </p:cNvPr>
          <p:cNvGraphicFramePr>
            <a:graphicFrameLocks noGrp="1"/>
          </p:cNvGraphicFramePr>
          <p:nvPr>
            <p:extLst>
              <p:ext uri="{D42A27DB-BD31-4B8C-83A1-F6EECF244321}">
                <p14:modId xmlns:p14="http://schemas.microsoft.com/office/powerpoint/2010/main" val="3689013533"/>
              </p:ext>
            </p:extLst>
          </p:nvPr>
        </p:nvGraphicFramePr>
        <p:xfrm>
          <a:off x="6096000" y="1756613"/>
          <a:ext cx="5600700" cy="4383965"/>
        </p:xfrm>
        <a:graphic>
          <a:graphicData uri="http://schemas.openxmlformats.org/drawingml/2006/table">
            <a:tbl>
              <a:tblPr firstRow="1" bandRow="1">
                <a:tableStyleId>{5C22544A-7EE6-4342-B048-85BDC9FD1C3A}</a:tableStyleId>
              </a:tblPr>
              <a:tblGrid>
                <a:gridCol w="571779">
                  <a:extLst>
                    <a:ext uri="{9D8B030D-6E8A-4147-A177-3AD203B41FA5}">
                      <a16:colId xmlns:a16="http://schemas.microsoft.com/office/drawing/2014/main" val="3645700446"/>
                    </a:ext>
                  </a:extLst>
                </a:gridCol>
                <a:gridCol w="1168033">
                  <a:extLst>
                    <a:ext uri="{9D8B030D-6E8A-4147-A177-3AD203B41FA5}">
                      <a16:colId xmlns:a16="http://schemas.microsoft.com/office/drawing/2014/main" val="2190110842"/>
                    </a:ext>
                  </a:extLst>
                </a:gridCol>
                <a:gridCol w="919803">
                  <a:extLst>
                    <a:ext uri="{9D8B030D-6E8A-4147-A177-3AD203B41FA5}">
                      <a16:colId xmlns:a16="http://schemas.microsoft.com/office/drawing/2014/main" val="2543005049"/>
                    </a:ext>
                  </a:extLst>
                </a:gridCol>
                <a:gridCol w="688165">
                  <a:extLst>
                    <a:ext uri="{9D8B030D-6E8A-4147-A177-3AD203B41FA5}">
                      <a16:colId xmlns:a16="http://schemas.microsoft.com/office/drawing/2014/main" val="3614961113"/>
                    </a:ext>
                  </a:extLst>
                </a:gridCol>
                <a:gridCol w="698698">
                  <a:extLst>
                    <a:ext uri="{9D8B030D-6E8A-4147-A177-3AD203B41FA5}">
                      <a16:colId xmlns:a16="http://schemas.microsoft.com/office/drawing/2014/main" val="30395554"/>
                    </a:ext>
                  </a:extLst>
                </a:gridCol>
                <a:gridCol w="777111">
                  <a:extLst>
                    <a:ext uri="{9D8B030D-6E8A-4147-A177-3AD203B41FA5}">
                      <a16:colId xmlns:a16="http://schemas.microsoft.com/office/drawing/2014/main" val="2048097058"/>
                    </a:ext>
                  </a:extLst>
                </a:gridCol>
                <a:gridCol w="777111">
                  <a:extLst>
                    <a:ext uri="{9D8B030D-6E8A-4147-A177-3AD203B41FA5}">
                      <a16:colId xmlns:a16="http://schemas.microsoft.com/office/drawing/2014/main" val="3674318448"/>
                    </a:ext>
                  </a:extLst>
                </a:gridCol>
              </a:tblGrid>
              <a:tr h="477763">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Metric</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 Architecture</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SCRB</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Others</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IC</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Capacitor</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tc>
                  <a:txBody>
                    <a:bodyPr/>
                    <a:lstStyle/>
                    <a:p>
                      <a:pPr algn="l"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Connectors</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solidFill>
                      <a:schemeClr val="tx1"/>
                    </a:solidFill>
                  </a:tcPr>
                </a:tc>
                <a:extLst>
                  <a:ext uri="{0D108BD9-81ED-4DB2-BD59-A6C34878D82A}">
                    <a16:rowId xmlns:a16="http://schemas.microsoft.com/office/drawing/2014/main" val="949255227"/>
                  </a:ext>
                </a:extLst>
              </a:tr>
              <a:tr h="1291191">
                <a:tc rowSpan="3">
                  <a:txBody>
                    <a:bodyPr/>
                    <a:lstStyle/>
                    <a:p>
                      <a:pPr algn="just" latinLnBrk="1">
                        <a:lnSpc>
                          <a:spcPct val="150000"/>
                        </a:lnSpc>
                        <a:spcAft>
                          <a:spcPts val="800"/>
                        </a:spcAft>
                        <a:buNone/>
                      </a:pPr>
                      <a:r>
                        <a:rPr lang="en-US" sz="1000" kern="100" dirty="0" err="1">
                          <a:effectLst/>
                          <a:latin typeface="Times New Roman" panose="02020603050405020304" pitchFamily="18" charset="0"/>
                          <a:cs typeface="Times New Roman" panose="02020603050405020304" pitchFamily="18" charset="0"/>
                        </a:rPr>
                        <a:t>IoU</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R w="12700" cap="flat" cmpd="sng" algn="ctr">
                      <a:solidFill>
                        <a:schemeClr val="tx1"/>
                      </a:solidFill>
                      <a:prstDash val="solid"/>
                      <a:round/>
                      <a:headEnd type="none" w="med" len="med"/>
                      <a:tailEnd type="none" w="med" len="med"/>
                    </a:lnR>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U-net</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Proposed</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0.95</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0.93</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0.60</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0.27</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0.51</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0.40</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0.23</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0.41</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0.18</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0.30</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34389449"/>
                  </a:ext>
                </a:extLst>
              </a:tr>
              <a:tr h="1291191">
                <a:tc vMerge="1">
                  <a:txBody>
                    <a:bodyPr/>
                    <a:lstStyle/>
                    <a:p>
                      <a:pPr latinLnBrk="1"/>
                      <a:endParaRPr lang="ko-KR" altLang="en-US"/>
                    </a:p>
                  </a:txBody>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Attention U-net</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Proposed</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0.95</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0.90</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0.93</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0.56</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0.14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0.54</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0.49</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0.13</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0.22</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0.49</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0.05</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0.37</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5872287"/>
                  </a:ext>
                </a:extLst>
              </a:tr>
              <a:tr h="1291191">
                <a:tc vMerge="1">
                  <a:txBody>
                    <a:bodyPr/>
                    <a:lstStyle/>
                    <a:p>
                      <a:pPr latinLnBrk="1"/>
                      <a:endParaRPr lang="ko-KR" altLang="en-US"/>
                    </a:p>
                  </a:txBody>
                  <a:tcPr/>
                </a:tc>
                <a:tc>
                  <a:txBody>
                    <a:bodyPr/>
                    <a:lstStyle/>
                    <a:p>
                      <a:pPr algn="just" latinLnBrk="1">
                        <a:lnSpc>
                          <a:spcPct val="150000"/>
                        </a:lnSpc>
                        <a:spcAft>
                          <a:spcPts val="800"/>
                        </a:spcAft>
                        <a:buNone/>
                      </a:pPr>
                      <a:r>
                        <a:rPr lang="en-US" sz="1000" kern="100" dirty="0" err="1">
                          <a:effectLst/>
                          <a:latin typeface="Times New Roman" panose="02020603050405020304" pitchFamily="18" charset="0"/>
                          <a:cs typeface="Times New Roman" panose="02020603050405020304" pitchFamily="18" charset="0"/>
                        </a:rPr>
                        <a:t>ResU</a:t>
                      </a:r>
                      <a:r>
                        <a:rPr lang="en-US" sz="1000" kern="100" dirty="0">
                          <a:effectLst/>
                          <a:latin typeface="Times New Roman" panose="02020603050405020304" pitchFamily="18" charset="0"/>
                          <a:cs typeface="Times New Roman" panose="02020603050405020304" pitchFamily="18" charset="0"/>
                        </a:rPr>
                        <a:t>-net</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Baseline #2</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Proposed</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0.94</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0.90</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0.94</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0.59</a:t>
                      </a:r>
                      <a:endParaRPr lang="ko-KR" sz="1000" b="1"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0.07</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0.56</a:t>
                      </a:r>
                      <a:endParaRPr lang="ko-KR" sz="1000"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0.36</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0.08</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0.39</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solidFill>
                      <a:schemeClr val="bg1"/>
                    </a:solidFill>
                  </a:tcPr>
                </a:tc>
                <a:tc>
                  <a:txBody>
                    <a:bodyPr/>
                    <a:lstStyle/>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0.34</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kern="100" dirty="0">
                          <a:effectLst/>
                          <a:latin typeface="Times New Roman" panose="02020603050405020304" pitchFamily="18" charset="0"/>
                          <a:cs typeface="Times New Roman" panose="02020603050405020304" pitchFamily="18" charset="0"/>
                        </a:rPr>
                        <a:t>0.01</a:t>
                      </a:r>
                      <a:endParaRPr lang="ko-KR" sz="1000" kern="100" dirty="0">
                        <a:effectLst/>
                        <a:latin typeface="Times New Roman" panose="02020603050405020304" pitchFamily="18" charset="0"/>
                        <a:cs typeface="Times New Roman" panose="02020603050405020304" pitchFamily="18" charset="0"/>
                      </a:endParaRPr>
                    </a:p>
                    <a:p>
                      <a:pPr algn="just" latinLnBrk="1">
                        <a:lnSpc>
                          <a:spcPct val="150000"/>
                        </a:lnSpc>
                        <a:spcAft>
                          <a:spcPts val="800"/>
                        </a:spcAft>
                        <a:buNone/>
                      </a:pPr>
                      <a:r>
                        <a:rPr lang="en-US" sz="1000" b="1" kern="100" dirty="0">
                          <a:effectLst/>
                          <a:latin typeface="Times New Roman" panose="02020603050405020304" pitchFamily="18" charset="0"/>
                          <a:cs typeface="Times New Roman" panose="02020603050405020304" pitchFamily="18" charset="0"/>
                        </a:rPr>
                        <a:t>0.55</a:t>
                      </a:r>
                      <a:endParaRPr lang="ko-KR" sz="1000" b="1" kern="100" dirty="0">
                        <a:effectLst/>
                        <a:latin typeface="Times New Roman" panose="02020603050405020304" pitchFamily="18" charset="0"/>
                        <a:ea typeface="맑은 고딕" panose="020B0503020000020004" pitchFamily="50" charset="-127"/>
                        <a:cs typeface="Times New Roman" panose="02020603050405020304" pitchFamily="18" charset="0"/>
                      </a:endParaRPr>
                    </a:p>
                  </a:txBody>
                  <a:tcPr marL="80560" marR="80560" marT="40280" marB="4028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275175117"/>
                  </a:ext>
                </a:extLst>
              </a:tr>
            </a:tbl>
          </a:graphicData>
        </a:graphic>
      </p:graphicFrame>
    </p:spTree>
    <p:extLst>
      <p:ext uri="{BB962C8B-B14F-4D97-AF65-F5344CB8AC3E}">
        <p14:creationId xmlns:p14="http://schemas.microsoft.com/office/powerpoint/2010/main" val="1465000000"/>
      </p:ext>
    </p:extLst>
  </p:cSld>
  <p:clrMapOvr>
    <a:masterClrMapping/>
  </p:clrMapOvr>
  <mc:AlternateContent xmlns:mc="http://schemas.openxmlformats.org/markup-compatibility/2006">
    <mc:Choice xmlns:p14="http://schemas.microsoft.com/office/powerpoint/2010/main" Requires="p14">
      <p:transition spd="slow" p14:dur="2000" advTm="74561"/>
    </mc:Choice>
    <mc:Fallback>
      <p:transition spd="slow" advTm="74561"/>
    </mc:Fallback>
  </mc:AlternateContent>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noFill/>
        <a:ln>
          <a:solidFill>
            <a:schemeClr val="tx1"/>
          </a:solidFill>
        </a:ln>
      </a:spPr>
      <a:bodyPr rtlCol="0" anchor="ctr"/>
      <a:lstStyle>
        <a:defPPr algn="ctr">
          <a:defRPr dirty="0" smtClean="0">
            <a:solidFill>
              <a:schemeClr val="tx1"/>
            </a:solidFill>
            <a:latin typeface="현대하모니 M" panose="02020603020101020101" pitchFamily="18" charset="-127"/>
            <a:ea typeface="현대하모니 M" panose="02020603020101020101" pitchFamily="18" charset="-127"/>
          </a:defRPr>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rgbClr val="FF0000"/>
          </a:solidFill>
          <a:tailEnd type="triangle" w="med" len="lg"/>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문서" ma:contentTypeID="0x0101001538BB8941200D4E902B4D828790891B" ma:contentTypeVersion="12" ma:contentTypeDescription="새 문서를 만듭니다." ma:contentTypeScope="" ma:versionID="fa71613df8adc5f8996c2ed20275be40">
  <xsd:schema xmlns:xsd="http://www.w3.org/2001/XMLSchema" xmlns:xs="http://www.w3.org/2001/XMLSchema" xmlns:p="http://schemas.microsoft.com/office/2006/metadata/properties" xmlns:ns2="c39ceb0c-52fd-4554-8d57-78f246d84e7d" xmlns:ns3="d04c35c8-cd0f-480f-8faf-ffdc07f61882" targetNamespace="http://schemas.microsoft.com/office/2006/metadata/properties" ma:root="true" ma:fieldsID="f446d0bea7f12681862951b0079964e0" ns2:_="" ns3:_="">
    <xsd:import namespace="c39ceb0c-52fd-4554-8d57-78f246d84e7d"/>
    <xsd:import namespace="d04c35c8-cd0f-480f-8faf-ffdc07f61882"/>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9ceb0c-52fd-4554-8d57-78f246d84e7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이미지 태그" ma:readOnly="false" ma:fieldId="{5cf76f15-5ced-4ddc-b409-7134ff3c332f}" ma:taxonomyMulti="true" ma:sspId="ac8a2166-609b-46cc-bb79-1f8badf8bf27"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04c35c8-cd0f-480f-8faf-ffdc07f61882"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92c46cad-c814-4e3a-bb0c-bf80d9070fb2}" ma:internalName="TaxCatchAll" ma:showField="CatchAllData" ma:web="d04c35c8-cd0f-480f-8faf-ffdc07f61882">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공유 대상"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세부 정보 공유"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6B7687-7397-4BD8-BD80-83A193C30A23}">
  <ds:schemaRefs>
    <ds:schemaRef ds:uri="http://schemas.microsoft.com/sharepoint/v3/contenttype/forms"/>
  </ds:schemaRefs>
</ds:datastoreItem>
</file>

<file path=customXml/itemProps2.xml><?xml version="1.0" encoding="utf-8"?>
<ds:datastoreItem xmlns:ds="http://schemas.openxmlformats.org/officeDocument/2006/customXml" ds:itemID="{D0F1D1F9-FA85-41E0-98C6-1A24A33EDF0D}">
  <ds:schemaRefs>
    <ds:schemaRef ds:uri="c39ceb0c-52fd-4554-8d57-78f246d84e7d"/>
    <ds:schemaRef ds:uri="d04c35c8-cd0f-480f-8faf-ffdc07f6188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6345</TotalTime>
  <Words>2350</Words>
  <Application>Microsoft Macintosh PowerPoint</Application>
  <PresentationFormat>와이드스크린</PresentationFormat>
  <Paragraphs>381</Paragraphs>
  <Slides>15</Slides>
  <Notes>15</Notes>
  <HiddenSlides>0</HiddenSlides>
  <MMClips>0</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15</vt:i4>
      </vt:variant>
    </vt:vector>
  </HeadingPairs>
  <TitlesOfParts>
    <vt:vector size="25" baseType="lpstr">
      <vt:lpstr>맑은 고딕</vt:lpstr>
      <vt:lpstr>서울남산체 B</vt:lpstr>
      <vt:lpstr>서울남산체 EB</vt:lpstr>
      <vt:lpstr>현대하모니 M</vt:lpstr>
      <vt:lpstr>Calibri</vt:lpstr>
      <vt:lpstr>Cambria Math</vt:lpstr>
      <vt:lpstr>Symbol</vt:lpstr>
      <vt:lpstr>Times New Roman</vt:lpstr>
      <vt:lpstr>Wingdings 2</vt:lpstr>
      <vt:lpstr>HDOfficeLightV0</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이찬근</dc:creator>
  <cp:lastModifiedBy>찬근 이</cp:lastModifiedBy>
  <cp:revision>103</cp:revision>
  <cp:lastPrinted>2025-06-24T17:41:22Z</cp:lastPrinted>
  <dcterms:created xsi:type="dcterms:W3CDTF">2023-03-31T12:05:11Z</dcterms:created>
  <dcterms:modified xsi:type="dcterms:W3CDTF">2025-06-24T17:47:55Z</dcterms:modified>
</cp:coreProperties>
</file>

<file path=docProps/thumbnail.jpeg>
</file>